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0" r:id="rId5"/>
    <p:sldId id="260" r:id="rId6"/>
    <p:sldId id="271" r:id="rId7"/>
    <p:sldId id="261" r:id="rId8"/>
    <p:sldId id="258" r:id="rId9"/>
    <p:sldId id="262" r:id="rId10"/>
    <p:sldId id="263" r:id="rId11"/>
    <p:sldId id="264" r:id="rId12"/>
    <p:sldId id="274" r:id="rId13"/>
    <p:sldId id="273" r:id="rId14"/>
    <p:sldId id="275" r:id="rId15"/>
    <p:sldId id="272" r:id="rId16"/>
    <p:sldId id="265" r:id="rId17"/>
    <p:sldId id="276" r:id="rId18"/>
    <p:sldId id="266" r:id="rId19"/>
    <p:sldId id="267" r:id="rId20"/>
    <p:sldId id="268" r:id="rId21"/>
    <p:sldId id="269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718" autoAdjust="0"/>
  </p:normalViewPr>
  <p:slideViewPr>
    <p:cSldViewPr snapToGrid="0">
      <p:cViewPr varScale="1">
        <p:scale>
          <a:sx n="85" d="100"/>
          <a:sy n="85" d="100"/>
        </p:scale>
        <p:origin x="-176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EB27-F04F-49D1-B0A3-4B88E459FFEA}" type="datetimeFigureOut">
              <a:rPr lang="en-US" smtClean="0"/>
              <a:pPr/>
              <a:t>10/4/16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95DD-D0B0-42F5-AD68-997655E3A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EB27-F04F-49D1-B0A3-4B88E459FFEA}" type="datetimeFigureOut">
              <a:rPr lang="en-US" smtClean="0"/>
              <a:pPr/>
              <a:t>10/4/16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95DD-D0B0-42F5-AD68-997655E3A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EB27-F04F-49D1-B0A3-4B88E459FFEA}" type="datetimeFigureOut">
              <a:rPr lang="en-US" smtClean="0"/>
              <a:pPr/>
              <a:t>10/4/16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95DD-D0B0-42F5-AD68-997655E3A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EB27-F04F-49D1-B0A3-4B88E459FFEA}" type="datetimeFigureOut">
              <a:rPr lang="en-US" smtClean="0"/>
              <a:pPr/>
              <a:t>10/4/16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95DD-D0B0-42F5-AD68-997655E3A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EB27-F04F-49D1-B0A3-4B88E459FFEA}" type="datetimeFigureOut">
              <a:rPr lang="en-US" smtClean="0"/>
              <a:pPr/>
              <a:t>10/4/16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95DD-D0B0-42F5-AD68-997655E3A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EB27-F04F-49D1-B0A3-4B88E459FFEA}" type="datetimeFigureOut">
              <a:rPr lang="en-US" smtClean="0"/>
              <a:pPr/>
              <a:t>10/4/16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95DD-D0B0-42F5-AD68-997655E3A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EB27-F04F-49D1-B0A3-4B88E459FFEA}" type="datetimeFigureOut">
              <a:rPr lang="en-US" smtClean="0"/>
              <a:pPr/>
              <a:t>10/4/16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95DD-D0B0-42F5-AD68-997655E3A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EB27-F04F-49D1-B0A3-4B88E459FFEA}" type="datetimeFigureOut">
              <a:rPr lang="en-US" smtClean="0"/>
              <a:pPr/>
              <a:t>10/4/16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95DD-D0B0-42F5-AD68-997655E3A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EB27-F04F-49D1-B0A3-4B88E459FFEA}" type="datetimeFigureOut">
              <a:rPr lang="en-US" smtClean="0"/>
              <a:pPr/>
              <a:t>10/4/16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95DD-D0B0-42F5-AD68-997655E3A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EB27-F04F-49D1-B0A3-4B88E459FFEA}" type="datetimeFigureOut">
              <a:rPr lang="en-US" smtClean="0"/>
              <a:pPr/>
              <a:t>10/4/16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95DD-D0B0-42F5-AD68-997655E3A2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EB27-F04F-49D1-B0A3-4B88E459FFEA}" type="datetimeFigureOut">
              <a:rPr lang="en-US" smtClean="0"/>
              <a:pPr/>
              <a:t>10/4/16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55895DD-D0B0-42F5-AD68-997655E3A2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72EB27-F04F-49D1-B0A3-4B88E459FFEA}" type="datetimeFigureOut">
              <a:rPr lang="en-US" smtClean="0"/>
              <a:pPr/>
              <a:t>10/4/16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5895DD-D0B0-42F5-AD68-997655E3A21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8.e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9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1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How To Measure Acceleration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Ummm</a:t>
            </a:r>
            <a:r>
              <a:rPr lang="en-US" dirty="0" smtClean="0"/>
              <a:t>…Isn’t that thing in the bag an accelerometer?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1944"/>
            <a:ext cx="8229600" cy="1143000"/>
          </a:xfrm>
        </p:spPr>
        <p:txBody>
          <a:bodyPr/>
          <a:lstStyle/>
          <a:p>
            <a:r>
              <a:rPr lang="en-US" dirty="0" smtClean="0"/>
              <a:t>Are you correct?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14149" y="5477302"/>
            <a:ext cx="7543800" cy="533401"/>
            <a:chOff x="762000" y="2895599"/>
            <a:chExt cx="7543800" cy="533401"/>
          </a:xfrm>
        </p:grpSpPr>
        <p:grpSp>
          <p:nvGrpSpPr>
            <p:cNvPr id="5" name="Group 85"/>
            <p:cNvGrpSpPr/>
            <p:nvPr/>
          </p:nvGrpSpPr>
          <p:grpSpPr>
            <a:xfrm>
              <a:off x="762000" y="2895599"/>
              <a:ext cx="7543800" cy="533401"/>
              <a:chOff x="762000" y="2895599"/>
              <a:chExt cx="7543800" cy="53340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762000" y="2895599"/>
                <a:ext cx="75438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16200000" flipH="1">
                <a:off x="4267200" y="3162299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52959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63246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6200000" flipH="1">
                <a:off x="73533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6200000" flipH="1">
                <a:off x="11811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6200000" flipH="1">
                <a:off x="22098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16200000" flipH="1">
                <a:off x="32385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84"/>
            <p:cNvGrpSpPr/>
            <p:nvPr/>
          </p:nvGrpSpPr>
          <p:grpSpPr>
            <a:xfrm>
              <a:off x="762006" y="3067859"/>
              <a:ext cx="7543791" cy="188880"/>
              <a:chOff x="762000" y="3087720"/>
              <a:chExt cx="7619952" cy="152400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7620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8734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9849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0963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2078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3192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4307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5421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536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7651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8765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880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0994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2109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3223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24338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5452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6567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7682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8796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9911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025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2140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3254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34369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35484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6598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7713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8827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9942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41056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2171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3285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44400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45515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6629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7744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48858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9973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51087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52202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53316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54431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55546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56660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57775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58889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60004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61118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62233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63348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64462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65577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66691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67806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68920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70035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71149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72264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73379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74493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75608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6722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77837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78951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80066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81180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82295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1715068" y="5567150"/>
            <a:ext cx="838200" cy="381000"/>
            <a:chOff x="3966949" y="5553502"/>
            <a:chExt cx="838200" cy="381000"/>
          </a:xfrm>
        </p:grpSpPr>
        <p:grpSp>
          <p:nvGrpSpPr>
            <p:cNvPr id="84" name="Group 180"/>
            <p:cNvGrpSpPr/>
            <p:nvPr/>
          </p:nvGrpSpPr>
          <p:grpSpPr>
            <a:xfrm>
              <a:off x="3966949" y="5553502"/>
              <a:ext cx="838200" cy="381000"/>
              <a:chOff x="5154304" y="2971800"/>
              <a:chExt cx="838200" cy="381000"/>
            </a:xfrm>
          </p:grpSpPr>
          <p:cxnSp>
            <p:nvCxnSpPr>
              <p:cNvPr id="86" name="Straight Connector 85"/>
              <p:cNvCxnSpPr>
                <a:stCxn id="87" idx="0"/>
                <a:endCxn id="87" idx="4"/>
              </p:cNvCxnSpPr>
              <p:nvPr/>
            </p:nvCxnSpPr>
            <p:spPr>
              <a:xfrm rot="16200000" flipH="1">
                <a:off x="5382904" y="3162300"/>
                <a:ext cx="381000" cy="0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Oval 86"/>
              <p:cNvSpPr/>
              <p:nvPr/>
            </p:nvSpPr>
            <p:spPr>
              <a:xfrm>
                <a:off x="5154304" y="2971800"/>
                <a:ext cx="8382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5" name="Straight Connector 84"/>
            <p:cNvCxnSpPr>
              <a:stCxn id="87" idx="0"/>
              <a:endCxn id="87" idx="4"/>
            </p:cNvCxnSpPr>
            <p:nvPr/>
          </p:nvCxnSpPr>
          <p:spPr>
            <a:xfrm rot="16200000" flipH="1">
              <a:off x="4195549" y="5744002"/>
              <a:ext cx="381000" cy="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171"/>
          <p:cNvGrpSpPr/>
          <p:nvPr/>
        </p:nvGrpSpPr>
        <p:grpSpPr>
          <a:xfrm>
            <a:off x="1145274" y="5943032"/>
            <a:ext cx="6477000" cy="369332"/>
            <a:chOff x="1295400" y="3363604"/>
            <a:chExt cx="6477000" cy="369332"/>
          </a:xfrm>
        </p:grpSpPr>
        <p:sp>
          <p:nvSpPr>
            <p:cNvPr id="173" name="TextBox 172"/>
            <p:cNvSpPr txBox="1"/>
            <p:nvPr/>
          </p:nvSpPr>
          <p:spPr>
            <a:xfrm>
              <a:off x="4384344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423848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6449704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7467600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3352800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2321256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1295400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8" name="Group 277"/>
          <p:cNvGrpSpPr/>
          <p:nvPr/>
        </p:nvGrpSpPr>
        <p:grpSpPr>
          <a:xfrm>
            <a:off x="3455159" y="1790130"/>
            <a:ext cx="4991386" cy="2649996"/>
            <a:chOff x="3455159" y="1790130"/>
            <a:chExt cx="4991386" cy="2649996"/>
          </a:xfrm>
        </p:grpSpPr>
        <p:sp>
          <p:nvSpPr>
            <p:cNvPr id="188" name="TextBox 187"/>
            <p:cNvSpPr txBox="1"/>
            <p:nvPr/>
          </p:nvSpPr>
          <p:spPr>
            <a:xfrm>
              <a:off x="7382019" y="2919643"/>
              <a:ext cx="10645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F</a:t>
              </a:r>
              <a:r>
                <a:rPr lang="en-US" sz="2800" baseline="-25000" dirty="0" smtClean="0"/>
                <a:t>PPS</a:t>
              </a:r>
              <a:endParaRPr lang="en-US" sz="2800" baseline="-25000" dirty="0"/>
            </a:p>
          </p:txBody>
        </p:sp>
        <p:grpSp>
          <p:nvGrpSpPr>
            <p:cNvPr id="277" name="Group 276"/>
            <p:cNvGrpSpPr/>
            <p:nvPr/>
          </p:nvGrpSpPr>
          <p:grpSpPr>
            <a:xfrm>
              <a:off x="3455159" y="1790130"/>
              <a:ext cx="4010280" cy="2649996"/>
              <a:chOff x="3455159" y="1790130"/>
              <a:chExt cx="4010280" cy="2649996"/>
            </a:xfrm>
          </p:grpSpPr>
          <p:sp>
            <p:nvSpPr>
              <p:cNvPr id="180" name="Oval 179"/>
              <p:cNvSpPr/>
              <p:nvPr/>
            </p:nvSpPr>
            <p:spPr>
              <a:xfrm>
                <a:off x="4299045" y="3084394"/>
                <a:ext cx="191068" cy="19106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2" name="Straight Arrow Connector 181"/>
              <p:cNvCxnSpPr>
                <a:stCxn id="180" idx="4"/>
              </p:cNvCxnSpPr>
              <p:nvPr/>
            </p:nvCxnSpPr>
            <p:spPr>
              <a:xfrm rot="5400000">
                <a:off x="3875964" y="3794077"/>
                <a:ext cx="1037231" cy="1588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Arrow Connector 182"/>
              <p:cNvCxnSpPr/>
              <p:nvPr/>
            </p:nvCxnSpPr>
            <p:spPr>
              <a:xfrm rot="16200000" flipV="1">
                <a:off x="3878240" y="2554405"/>
                <a:ext cx="1037231" cy="1588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Arrow Connector 183"/>
              <p:cNvCxnSpPr/>
              <p:nvPr/>
            </p:nvCxnSpPr>
            <p:spPr>
              <a:xfrm rot="10800000" flipH="1" flipV="1">
                <a:off x="4492788" y="3182601"/>
                <a:ext cx="2461941" cy="1588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6" name="TextBox 185"/>
              <p:cNvSpPr txBox="1"/>
              <p:nvPr/>
            </p:nvSpPr>
            <p:spPr>
              <a:xfrm>
                <a:off x="3480179" y="3916906"/>
                <a:ext cx="10645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F</a:t>
                </a:r>
                <a:r>
                  <a:rPr lang="en-US" sz="2800" baseline="-25000" dirty="0" smtClean="0"/>
                  <a:t>GPE</a:t>
                </a:r>
                <a:endParaRPr lang="en-US" sz="2800" baseline="-25000" dirty="0"/>
              </a:p>
            </p:txBody>
          </p:sp>
          <p:sp>
            <p:nvSpPr>
              <p:cNvPr id="187" name="TextBox 186"/>
              <p:cNvSpPr txBox="1"/>
              <p:nvPr/>
            </p:nvSpPr>
            <p:spPr>
              <a:xfrm>
                <a:off x="3455159" y="1790130"/>
                <a:ext cx="10645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F</a:t>
                </a:r>
                <a:r>
                  <a:rPr lang="en-US" sz="2800" baseline="-25000" dirty="0"/>
                  <a:t>N</a:t>
                </a:r>
                <a:r>
                  <a:rPr lang="en-US" sz="2800" baseline="-25000" dirty="0" smtClean="0"/>
                  <a:t>PS</a:t>
                </a:r>
                <a:endParaRPr lang="en-US" sz="2800" baseline="-25000" dirty="0"/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>
                <a:off x="6938831" y="2973991"/>
                <a:ext cx="5266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</p:grpSp>
      </p:grpSp>
      <p:sp>
        <p:nvSpPr>
          <p:cNvPr id="192" name="TextBox 191"/>
          <p:cNvSpPr txBox="1"/>
          <p:nvPr/>
        </p:nvSpPr>
        <p:spPr>
          <a:xfrm>
            <a:off x="4256842" y="1484502"/>
            <a:ext cx="52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grpSp>
        <p:nvGrpSpPr>
          <p:cNvPr id="275" name="Group 274"/>
          <p:cNvGrpSpPr/>
          <p:nvPr/>
        </p:nvGrpSpPr>
        <p:grpSpPr>
          <a:xfrm flipH="1">
            <a:off x="1053261" y="1897039"/>
            <a:ext cx="1106941" cy="1962195"/>
            <a:chOff x="1053261" y="1897039"/>
            <a:chExt cx="1106941" cy="1962195"/>
          </a:xfrm>
        </p:grpSpPr>
        <p:grpSp>
          <p:nvGrpSpPr>
            <p:cNvPr id="191" name="Group 16"/>
            <p:cNvGrpSpPr/>
            <p:nvPr/>
          </p:nvGrpSpPr>
          <p:grpSpPr>
            <a:xfrm>
              <a:off x="1103468" y="2578993"/>
              <a:ext cx="602466" cy="1280241"/>
              <a:chOff x="3848669" y="3875964"/>
              <a:chExt cx="327546" cy="696036"/>
            </a:xfrm>
          </p:grpSpPr>
          <p:sp>
            <p:nvSpPr>
              <p:cNvPr id="281" name="Rectangle 280"/>
              <p:cNvSpPr/>
              <p:nvPr/>
            </p:nvSpPr>
            <p:spPr>
              <a:xfrm>
                <a:off x="3848669" y="4339988"/>
                <a:ext cx="327546" cy="232012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3848669" y="3875964"/>
                <a:ext cx="81886" cy="464024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1053261" y="1897039"/>
              <a:ext cx="1106941" cy="1882706"/>
              <a:chOff x="1053261" y="1897039"/>
              <a:chExt cx="1106941" cy="1882706"/>
            </a:xfrm>
          </p:grpSpPr>
          <p:grpSp>
            <p:nvGrpSpPr>
              <p:cNvPr id="190" name="Group 205"/>
              <p:cNvGrpSpPr/>
              <p:nvPr/>
            </p:nvGrpSpPr>
            <p:grpSpPr>
              <a:xfrm>
                <a:off x="1053261" y="1897039"/>
                <a:ext cx="828393" cy="1882706"/>
                <a:chOff x="3209607" y="2866030"/>
                <a:chExt cx="828393" cy="1882706"/>
              </a:xfrm>
            </p:grpSpPr>
            <p:sp>
              <p:nvSpPr>
                <p:cNvPr id="283" name="Oval 3"/>
                <p:cNvSpPr/>
                <p:nvPr/>
              </p:nvSpPr>
              <p:spPr>
                <a:xfrm>
                  <a:off x="3209607" y="2866030"/>
                  <a:ext cx="577365" cy="57736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4" name="Elbow Connector 9"/>
                <p:cNvCxnSpPr/>
                <p:nvPr/>
              </p:nvCxnSpPr>
              <p:spPr>
                <a:xfrm rot="16200000" flipH="1">
                  <a:off x="3115474" y="3826211"/>
                  <a:ext cx="1305343" cy="539708"/>
                </a:xfrm>
                <a:prstGeom prst="bentConnector3">
                  <a:avLst>
                    <a:gd name="adj1" fmla="val 63462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Straight Connector 284"/>
                <p:cNvCxnSpPr/>
                <p:nvPr/>
              </p:nvCxnSpPr>
              <p:spPr>
                <a:xfrm>
                  <a:off x="3510840" y="3587924"/>
                  <a:ext cx="251028" cy="200822"/>
                </a:xfrm>
                <a:prstGeom prst="lin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6" name="Group 32"/>
              <p:cNvGrpSpPr/>
              <p:nvPr/>
            </p:nvGrpSpPr>
            <p:grpSpPr>
              <a:xfrm flipH="1">
                <a:off x="1513606" y="2813712"/>
                <a:ext cx="646596" cy="45719"/>
                <a:chOff x="762000" y="2895599"/>
                <a:chExt cx="7543800" cy="533401"/>
              </a:xfrm>
            </p:grpSpPr>
            <p:grpSp>
              <p:nvGrpSpPr>
                <p:cNvPr id="197" name="Group 85"/>
                <p:cNvGrpSpPr/>
                <p:nvPr/>
              </p:nvGrpSpPr>
              <p:grpSpPr>
                <a:xfrm>
                  <a:off x="762000" y="2895599"/>
                  <a:ext cx="7543800" cy="533401"/>
                  <a:chOff x="762000" y="2895599"/>
                  <a:chExt cx="7543800" cy="533401"/>
                </a:xfrm>
              </p:grpSpPr>
              <p:sp>
                <p:nvSpPr>
                  <p:cNvPr id="267" name="Rectangle 266"/>
                  <p:cNvSpPr/>
                  <p:nvPr/>
                </p:nvSpPr>
                <p:spPr>
                  <a:xfrm>
                    <a:off x="762000" y="2895599"/>
                    <a:ext cx="7543800" cy="53340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68" name="Straight Connector 267"/>
                  <p:cNvCxnSpPr/>
                  <p:nvPr/>
                </p:nvCxnSpPr>
                <p:spPr>
                  <a:xfrm rot="16200000" flipH="1">
                    <a:off x="4267200" y="3162299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9" name="Straight Connector 268"/>
                  <p:cNvCxnSpPr/>
                  <p:nvPr/>
                </p:nvCxnSpPr>
                <p:spPr>
                  <a:xfrm rot="16200000" flipH="1">
                    <a:off x="52959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0" name="Straight Connector 269"/>
                  <p:cNvCxnSpPr/>
                  <p:nvPr/>
                </p:nvCxnSpPr>
                <p:spPr>
                  <a:xfrm rot="16200000" flipH="1">
                    <a:off x="63246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1" name="Straight Connector 270"/>
                  <p:cNvCxnSpPr/>
                  <p:nvPr/>
                </p:nvCxnSpPr>
                <p:spPr>
                  <a:xfrm rot="16200000" flipH="1">
                    <a:off x="73533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2" name="Straight Connector 271"/>
                  <p:cNvCxnSpPr/>
                  <p:nvPr/>
                </p:nvCxnSpPr>
                <p:spPr>
                  <a:xfrm rot="16200000" flipH="1">
                    <a:off x="11811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3" name="Straight Connector 272"/>
                  <p:cNvCxnSpPr/>
                  <p:nvPr/>
                </p:nvCxnSpPr>
                <p:spPr>
                  <a:xfrm rot="16200000" flipH="1">
                    <a:off x="22098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4" name="Straight Connector 273"/>
                  <p:cNvCxnSpPr/>
                  <p:nvPr/>
                </p:nvCxnSpPr>
                <p:spPr>
                  <a:xfrm rot="16200000" flipH="1">
                    <a:off x="32385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8" name="Group 84"/>
                <p:cNvGrpSpPr/>
                <p:nvPr/>
              </p:nvGrpSpPr>
              <p:grpSpPr>
                <a:xfrm>
                  <a:off x="762005" y="3067859"/>
                  <a:ext cx="7543791" cy="188880"/>
                  <a:chOff x="762000" y="3087720"/>
                  <a:chExt cx="7619952" cy="152400"/>
                </a:xfrm>
              </p:grpSpPr>
              <p:sp>
                <p:nvSpPr>
                  <p:cNvPr id="199" name="Oval 198"/>
                  <p:cNvSpPr/>
                  <p:nvPr/>
                </p:nvSpPr>
                <p:spPr>
                  <a:xfrm>
                    <a:off x="76200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0" name="Oval 199"/>
                  <p:cNvSpPr/>
                  <p:nvPr/>
                </p:nvSpPr>
                <p:spPr>
                  <a:xfrm>
                    <a:off x="87345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1" name="Oval 200"/>
                  <p:cNvSpPr/>
                  <p:nvPr/>
                </p:nvSpPr>
                <p:spPr>
                  <a:xfrm>
                    <a:off x="98491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2" name="Oval 201"/>
                  <p:cNvSpPr/>
                  <p:nvPr/>
                </p:nvSpPr>
                <p:spPr>
                  <a:xfrm>
                    <a:off x="109636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3" name="Oval 202"/>
                  <p:cNvSpPr/>
                  <p:nvPr/>
                </p:nvSpPr>
                <p:spPr>
                  <a:xfrm>
                    <a:off x="120782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4" name="Oval 203"/>
                  <p:cNvSpPr/>
                  <p:nvPr/>
                </p:nvSpPr>
                <p:spPr>
                  <a:xfrm>
                    <a:off x="131928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5" name="Oval 204"/>
                  <p:cNvSpPr/>
                  <p:nvPr/>
                </p:nvSpPr>
                <p:spPr>
                  <a:xfrm>
                    <a:off x="143073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6" name="Oval 205"/>
                  <p:cNvSpPr/>
                  <p:nvPr/>
                </p:nvSpPr>
                <p:spPr>
                  <a:xfrm>
                    <a:off x="154219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7" name="Oval 206"/>
                  <p:cNvSpPr/>
                  <p:nvPr/>
                </p:nvSpPr>
                <p:spPr>
                  <a:xfrm>
                    <a:off x="165364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8" name="Oval 207"/>
                  <p:cNvSpPr/>
                  <p:nvPr/>
                </p:nvSpPr>
                <p:spPr>
                  <a:xfrm>
                    <a:off x="176510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9" name="Oval 208"/>
                  <p:cNvSpPr/>
                  <p:nvPr/>
                </p:nvSpPr>
                <p:spPr>
                  <a:xfrm>
                    <a:off x="187656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0" name="Oval 209"/>
                  <p:cNvSpPr/>
                  <p:nvPr/>
                </p:nvSpPr>
                <p:spPr>
                  <a:xfrm>
                    <a:off x="198801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1" name="Oval 210"/>
                  <p:cNvSpPr/>
                  <p:nvPr/>
                </p:nvSpPr>
                <p:spPr>
                  <a:xfrm>
                    <a:off x="209947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2" name="Oval 211"/>
                  <p:cNvSpPr/>
                  <p:nvPr/>
                </p:nvSpPr>
                <p:spPr>
                  <a:xfrm>
                    <a:off x="221092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3" name="Oval 212"/>
                  <p:cNvSpPr/>
                  <p:nvPr/>
                </p:nvSpPr>
                <p:spPr>
                  <a:xfrm>
                    <a:off x="232238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4" name="Oval 213"/>
                  <p:cNvSpPr/>
                  <p:nvPr/>
                </p:nvSpPr>
                <p:spPr>
                  <a:xfrm>
                    <a:off x="243384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>
                  <a:xfrm>
                    <a:off x="254529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6" name="Oval 215"/>
                  <p:cNvSpPr/>
                  <p:nvPr/>
                </p:nvSpPr>
                <p:spPr>
                  <a:xfrm>
                    <a:off x="265675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7" name="Oval 216"/>
                  <p:cNvSpPr/>
                  <p:nvPr/>
                </p:nvSpPr>
                <p:spPr>
                  <a:xfrm>
                    <a:off x="276820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8" name="Oval 217"/>
                  <p:cNvSpPr/>
                  <p:nvPr/>
                </p:nvSpPr>
                <p:spPr>
                  <a:xfrm>
                    <a:off x="287966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9" name="Oval 218"/>
                  <p:cNvSpPr/>
                  <p:nvPr/>
                </p:nvSpPr>
                <p:spPr>
                  <a:xfrm>
                    <a:off x="299112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0" name="Oval 219"/>
                  <p:cNvSpPr/>
                  <p:nvPr/>
                </p:nvSpPr>
                <p:spPr>
                  <a:xfrm>
                    <a:off x="310257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1" name="Oval 220"/>
                  <p:cNvSpPr/>
                  <p:nvPr/>
                </p:nvSpPr>
                <p:spPr>
                  <a:xfrm>
                    <a:off x="321403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2" name="Oval 221"/>
                  <p:cNvSpPr/>
                  <p:nvPr/>
                </p:nvSpPr>
                <p:spPr>
                  <a:xfrm>
                    <a:off x="332548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3" name="Oval 222"/>
                  <p:cNvSpPr/>
                  <p:nvPr/>
                </p:nvSpPr>
                <p:spPr>
                  <a:xfrm>
                    <a:off x="343694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4" name="Oval 223"/>
                  <p:cNvSpPr/>
                  <p:nvPr/>
                </p:nvSpPr>
                <p:spPr>
                  <a:xfrm>
                    <a:off x="354840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5" name="Oval 224"/>
                  <p:cNvSpPr/>
                  <p:nvPr/>
                </p:nvSpPr>
                <p:spPr>
                  <a:xfrm>
                    <a:off x="365985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6" name="Oval 225"/>
                  <p:cNvSpPr/>
                  <p:nvPr/>
                </p:nvSpPr>
                <p:spPr>
                  <a:xfrm>
                    <a:off x="377131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7" name="Oval 226"/>
                  <p:cNvSpPr/>
                  <p:nvPr/>
                </p:nvSpPr>
                <p:spPr>
                  <a:xfrm>
                    <a:off x="388276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>
                  <a:xfrm>
                    <a:off x="399422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9" name="Oval 228"/>
                  <p:cNvSpPr/>
                  <p:nvPr/>
                </p:nvSpPr>
                <p:spPr>
                  <a:xfrm>
                    <a:off x="410568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0" name="Oval 229"/>
                  <p:cNvSpPr/>
                  <p:nvPr/>
                </p:nvSpPr>
                <p:spPr>
                  <a:xfrm>
                    <a:off x="421713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1" name="Oval 230"/>
                  <p:cNvSpPr/>
                  <p:nvPr/>
                </p:nvSpPr>
                <p:spPr>
                  <a:xfrm>
                    <a:off x="432859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2" name="Oval 231"/>
                  <p:cNvSpPr/>
                  <p:nvPr/>
                </p:nvSpPr>
                <p:spPr>
                  <a:xfrm>
                    <a:off x="444004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3" name="Oval 232"/>
                  <p:cNvSpPr/>
                  <p:nvPr/>
                </p:nvSpPr>
                <p:spPr>
                  <a:xfrm>
                    <a:off x="455150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4" name="Oval 233"/>
                  <p:cNvSpPr/>
                  <p:nvPr/>
                </p:nvSpPr>
                <p:spPr>
                  <a:xfrm>
                    <a:off x="466296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5" name="Oval 234"/>
                  <p:cNvSpPr/>
                  <p:nvPr/>
                </p:nvSpPr>
                <p:spPr>
                  <a:xfrm>
                    <a:off x="477441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6" name="Oval 235"/>
                  <p:cNvSpPr/>
                  <p:nvPr/>
                </p:nvSpPr>
                <p:spPr>
                  <a:xfrm>
                    <a:off x="488587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7" name="Oval 236"/>
                  <p:cNvSpPr/>
                  <p:nvPr/>
                </p:nvSpPr>
                <p:spPr>
                  <a:xfrm>
                    <a:off x="499732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8" name="Oval 237"/>
                  <p:cNvSpPr/>
                  <p:nvPr/>
                </p:nvSpPr>
                <p:spPr>
                  <a:xfrm>
                    <a:off x="510878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9" name="Oval 238"/>
                  <p:cNvSpPr/>
                  <p:nvPr/>
                </p:nvSpPr>
                <p:spPr>
                  <a:xfrm>
                    <a:off x="522024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0" name="Oval 239"/>
                  <p:cNvSpPr/>
                  <p:nvPr/>
                </p:nvSpPr>
                <p:spPr>
                  <a:xfrm>
                    <a:off x="533169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>
                  <a:xfrm>
                    <a:off x="544315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2" name="Oval 241"/>
                  <p:cNvSpPr/>
                  <p:nvPr/>
                </p:nvSpPr>
                <p:spPr>
                  <a:xfrm>
                    <a:off x="555460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Oval 242"/>
                  <p:cNvSpPr/>
                  <p:nvPr/>
                </p:nvSpPr>
                <p:spPr>
                  <a:xfrm>
                    <a:off x="566606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Oval 243"/>
                  <p:cNvSpPr/>
                  <p:nvPr/>
                </p:nvSpPr>
                <p:spPr>
                  <a:xfrm>
                    <a:off x="577752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Oval 244"/>
                  <p:cNvSpPr/>
                  <p:nvPr/>
                </p:nvSpPr>
                <p:spPr>
                  <a:xfrm>
                    <a:off x="588897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6" name="Oval 245"/>
                  <p:cNvSpPr/>
                  <p:nvPr/>
                </p:nvSpPr>
                <p:spPr>
                  <a:xfrm>
                    <a:off x="600043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7" name="Oval 246"/>
                  <p:cNvSpPr/>
                  <p:nvPr/>
                </p:nvSpPr>
                <p:spPr>
                  <a:xfrm>
                    <a:off x="611188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8" name="Oval 247"/>
                  <p:cNvSpPr/>
                  <p:nvPr/>
                </p:nvSpPr>
                <p:spPr>
                  <a:xfrm>
                    <a:off x="622334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9" name="Oval 248"/>
                  <p:cNvSpPr/>
                  <p:nvPr/>
                </p:nvSpPr>
                <p:spPr>
                  <a:xfrm>
                    <a:off x="633480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0" name="Oval 249"/>
                  <p:cNvSpPr/>
                  <p:nvPr/>
                </p:nvSpPr>
                <p:spPr>
                  <a:xfrm>
                    <a:off x="644625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1" name="Oval 250"/>
                  <p:cNvSpPr/>
                  <p:nvPr/>
                </p:nvSpPr>
                <p:spPr>
                  <a:xfrm>
                    <a:off x="655771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2" name="Oval 251"/>
                  <p:cNvSpPr/>
                  <p:nvPr/>
                </p:nvSpPr>
                <p:spPr>
                  <a:xfrm>
                    <a:off x="666916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3" name="Oval 252"/>
                  <p:cNvSpPr/>
                  <p:nvPr/>
                </p:nvSpPr>
                <p:spPr>
                  <a:xfrm>
                    <a:off x="678062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>
                  <a:xfrm>
                    <a:off x="689208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5" name="Oval 254"/>
                  <p:cNvSpPr/>
                  <p:nvPr/>
                </p:nvSpPr>
                <p:spPr>
                  <a:xfrm>
                    <a:off x="700353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6" name="Oval 255"/>
                  <p:cNvSpPr/>
                  <p:nvPr/>
                </p:nvSpPr>
                <p:spPr>
                  <a:xfrm>
                    <a:off x="711499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7" name="Oval 256"/>
                  <p:cNvSpPr/>
                  <p:nvPr/>
                </p:nvSpPr>
                <p:spPr>
                  <a:xfrm>
                    <a:off x="722644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8" name="Oval 257"/>
                  <p:cNvSpPr/>
                  <p:nvPr/>
                </p:nvSpPr>
                <p:spPr>
                  <a:xfrm>
                    <a:off x="733790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9" name="Oval 258"/>
                  <p:cNvSpPr/>
                  <p:nvPr/>
                </p:nvSpPr>
                <p:spPr>
                  <a:xfrm>
                    <a:off x="744936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0" name="Oval 259"/>
                  <p:cNvSpPr/>
                  <p:nvPr/>
                </p:nvSpPr>
                <p:spPr>
                  <a:xfrm>
                    <a:off x="756081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1" name="Oval 260"/>
                  <p:cNvSpPr/>
                  <p:nvPr/>
                </p:nvSpPr>
                <p:spPr>
                  <a:xfrm>
                    <a:off x="767227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2" name="Oval 261"/>
                  <p:cNvSpPr/>
                  <p:nvPr/>
                </p:nvSpPr>
                <p:spPr>
                  <a:xfrm>
                    <a:off x="778372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3" name="Oval 262"/>
                  <p:cNvSpPr/>
                  <p:nvPr/>
                </p:nvSpPr>
                <p:spPr>
                  <a:xfrm>
                    <a:off x="789518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4" name="Oval 263"/>
                  <p:cNvSpPr/>
                  <p:nvPr/>
                </p:nvSpPr>
                <p:spPr>
                  <a:xfrm>
                    <a:off x="800664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Oval 264"/>
                  <p:cNvSpPr/>
                  <p:nvPr/>
                </p:nvSpPr>
                <p:spPr>
                  <a:xfrm>
                    <a:off x="811809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Oval 265"/>
                  <p:cNvSpPr/>
                  <p:nvPr/>
                </p:nvSpPr>
                <p:spPr>
                  <a:xfrm>
                    <a:off x="822955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grpSp>
        <p:nvGrpSpPr>
          <p:cNvPr id="279" name="Group 278"/>
          <p:cNvGrpSpPr/>
          <p:nvPr/>
        </p:nvGrpSpPr>
        <p:grpSpPr>
          <a:xfrm>
            <a:off x="1123577" y="2855610"/>
            <a:ext cx="702237" cy="1017142"/>
            <a:chOff x="2988235" y="3793917"/>
            <a:chExt cx="702237" cy="1017142"/>
          </a:xfrm>
        </p:grpSpPr>
        <p:sp>
          <p:nvSpPr>
            <p:cNvPr id="280" name="Rectangle 279"/>
            <p:cNvSpPr/>
            <p:nvPr/>
          </p:nvSpPr>
          <p:spPr>
            <a:xfrm flipH="1">
              <a:off x="3607130" y="3793917"/>
              <a:ext cx="83342" cy="389611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2988236" y="4006083"/>
              <a:ext cx="597647" cy="8779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2988235" y="4095730"/>
              <a:ext cx="76798" cy="71532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220" y="374754"/>
            <a:ext cx="8229600" cy="1143000"/>
          </a:xfrm>
        </p:spPr>
        <p:txBody>
          <a:bodyPr/>
          <a:lstStyle/>
          <a:p>
            <a:r>
              <a:rPr lang="en-US" dirty="0" smtClean="0"/>
              <a:t>Find the acceleration!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036"/>
            <a:ext cx="8229600" cy="485556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rider’s mass is 50kg. How much does the rider weigh? (7)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908423"/>
              </p:ext>
            </p:extLst>
          </p:nvPr>
        </p:nvGraphicFramePr>
        <p:xfrm>
          <a:off x="981188" y="2476429"/>
          <a:ext cx="4321497" cy="2809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6" name="Equation" r:id="rId3" imgW="1092200" imgH="711200" progId="Equation.3">
                  <p:embed/>
                </p:oleObj>
              </mc:Choice>
              <mc:Fallback>
                <p:oleObj name="Equation" r:id="rId3" imgW="1092200" imgH="71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188" y="2476429"/>
                        <a:ext cx="4321497" cy="28097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5237680" y="4376105"/>
            <a:ext cx="2982768" cy="1831064"/>
            <a:chOff x="4816914" y="4399058"/>
            <a:chExt cx="2982768" cy="1831064"/>
          </a:xfrm>
        </p:grpSpPr>
        <p:sp>
          <p:nvSpPr>
            <p:cNvPr id="7" name="TextBox 6"/>
            <p:cNvSpPr txBox="1"/>
            <p:nvPr/>
          </p:nvSpPr>
          <p:spPr>
            <a:xfrm>
              <a:off x="6569682" y="5294650"/>
              <a:ext cx="7592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F</a:t>
              </a:r>
              <a:r>
                <a:rPr lang="en-US" sz="2400" baseline="-25000" dirty="0" smtClean="0"/>
                <a:t>PPS</a:t>
              </a:r>
              <a:endParaRPr lang="en-US" sz="2400" baseline="-25000" dirty="0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4816914" y="4399058"/>
              <a:ext cx="2982768" cy="1831064"/>
              <a:chOff x="4816914" y="4399058"/>
              <a:chExt cx="2982768" cy="1831064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5541223" y="5232415"/>
                <a:ext cx="136281" cy="12302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>
                <a:stCxn id="9" idx="4"/>
              </p:cNvCxnSpPr>
              <p:nvPr/>
            </p:nvCxnSpPr>
            <p:spPr>
              <a:xfrm rot="5400000">
                <a:off x="5275435" y="5689315"/>
                <a:ext cx="667858" cy="1133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16200000" flipV="1">
                <a:off x="5277059" y="4891108"/>
                <a:ext cx="667858" cy="1133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rot="10800000" flipH="1" flipV="1">
                <a:off x="5679412" y="5295649"/>
                <a:ext cx="1756001" cy="1022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4850060" y="5768457"/>
                <a:ext cx="7592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F</a:t>
                </a:r>
                <a:r>
                  <a:rPr lang="en-US" sz="2400" baseline="-25000" dirty="0" smtClean="0"/>
                  <a:t>GPE</a:t>
                </a:r>
                <a:endParaRPr lang="en-US" sz="2400" baseline="-250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16914" y="4399058"/>
                <a:ext cx="7592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F</a:t>
                </a:r>
                <a:r>
                  <a:rPr lang="en-US" sz="2400" baseline="-25000" dirty="0"/>
                  <a:t>N</a:t>
                </a:r>
                <a:r>
                  <a:rPr lang="en-US" sz="2400" baseline="-25000" dirty="0" smtClean="0"/>
                  <a:t>PS</a:t>
                </a:r>
                <a:endParaRPr lang="en-US" sz="2400" baseline="-250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424074" y="5084819"/>
                <a:ext cx="375608" cy="237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220" y="374754"/>
            <a:ext cx="8229600" cy="1143000"/>
          </a:xfrm>
        </p:spPr>
        <p:txBody>
          <a:bodyPr/>
          <a:lstStyle/>
          <a:p>
            <a:r>
              <a:rPr lang="en-US" dirty="0" smtClean="0"/>
              <a:t>Find the acceleration!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036"/>
            <a:ext cx="8229600" cy="485556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force factor meter reads 2.2. How big is the forward push on the person by the seat? (8)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65003"/>
              </p:ext>
            </p:extLst>
          </p:nvPr>
        </p:nvGraphicFramePr>
        <p:xfrm>
          <a:off x="822810" y="2386220"/>
          <a:ext cx="5168014" cy="2511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name="Equation" r:id="rId3" imgW="1358900" imgH="660400" progId="Equation.3">
                  <p:embed/>
                </p:oleObj>
              </mc:Choice>
              <mc:Fallback>
                <p:oleObj name="Equation" r:id="rId3" imgW="13589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810" y="2386220"/>
                        <a:ext cx="5168014" cy="25115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360084" y="4460265"/>
            <a:ext cx="2982768" cy="1831064"/>
            <a:chOff x="4816914" y="4399058"/>
            <a:chExt cx="2982768" cy="1831064"/>
          </a:xfrm>
        </p:grpSpPr>
        <p:sp>
          <p:nvSpPr>
            <p:cNvPr id="6" name="TextBox 5"/>
            <p:cNvSpPr txBox="1"/>
            <p:nvPr/>
          </p:nvSpPr>
          <p:spPr>
            <a:xfrm>
              <a:off x="6569682" y="5294650"/>
              <a:ext cx="7592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F</a:t>
              </a:r>
              <a:r>
                <a:rPr lang="en-US" sz="2400" baseline="-25000" dirty="0" smtClean="0"/>
                <a:t>PPS</a:t>
              </a:r>
              <a:endParaRPr lang="en-US" sz="2400" baseline="-25000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816914" y="4399058"/>
              <a:ext cx="2982768" cy="1831064"/>
              <a:chOff x="4816914" y="4399058"/>
              <a:chExt cx="2982768" cy="1831064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5541223" y="5232415"/>
                <a:ext cx="136281" cy="12302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>
                <a:stCxn id="9" idx="4"/>
              </p:cNvCxnSpPr>
              <p:nvPr/>
            </p:nvCxnSpPr>
            <p:spPr>
              <a:xfrm rot="5400000">
                <a:off x="5275435" y="5689315"/>
                <a:ext cx="667858" cy="1133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16200000" flipV="1">
                <a:off x="5277059" y="4891108"/>
                <a:ext cx="667858" cy="1133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rot="10800000" flipH="1" flipV="1">
                <a:off x="5679412" y="5295649"/>
                <a:ext cx="1756001" cy="1022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4850060" y="5768457"/>
                <a:ext cx="7592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F</a:t>
                </a:r>
                <a:r>
                  <a:rPr lang="en-US" sz="2400" baseline="-25000" dirty="0" smtClean="0"/>
                  <a:t>GPE</a:t>
                </a:r>
                <a:endParaRPr lang="en-US" sz="2400" baseline="-250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16914" y="4399058"/>
                <a:ext cx="7592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F</a:t>
                </a:r>
                <a:r>
                  <a:rPr lang="en-US" sz="2400" baseline="-25000" dirty="0"/>
                  <a:t>N</a:t>
                </a:r>
                <a:r>
                  <a:rPr lang="en-US" sz="2400" baseline="-25000" dirty="0" smtClean="0"/>
                  <a:t>PS</a:t>
                </a:r>
                <a:endParaRPr lang="en-US" sz="2400" baseline="-250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424074" y="5084819"/>
                <a:ext cx="375608" cy="237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72019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220" y="374754"/>
            <a:ext cx="8229600" cy="1143000"/>
          </a:xfrm>
        </p:spPr>
        <p:txBody>
          <a:bodyPr/>
          <a:lstStyle/>
          <a:p>
            <a:r>
              <a:rPr lang="en-US" dirty="0" smtClean="0"/>
              <a:t>Find the acceleration!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036"/>
            <a:ext cx="8229600" cy="485556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is the size and direction of the net force acting on the person? (9)</a:t>
            </a: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412275"/>
              </p:ext>
            </p:extLst>
          </p:nvPr>
        </p:nvGraphicFramePr>
        <p:xfrm>
          <a:off x="938996" y="2611366"/>
          <a:ext cx="3290897" cy="2294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Equation" r:id="rId3" imgW="965200" imgH="673100" progId="Equation.3">
                  <p:embed/>
                </p:oleObj>
              </mc:Choice>
              <mc:Fallback>
                <p:oleObj name="Equation" r:id="rId3" imgW="965200" imgH="673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996" y="2611366"/>
                        <a:ext cx="3290897" cy="22949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816914" y="4399058"/>
            <a:ext cx="2982768" cy="1831064"/>
            <a:chOff x="4816914" y="4399058"/>
            <a:chExt cx="2982768" cy="1831064"/>
          </a:xfrm>
        </p:grpSpPr>
        <p:sp>
          <p:nvSpPr>
            <p:cNvPr id="6" name="TextBox 5"/>
            <p:cNvSpPr txBox="1"/>
            <p:nvPr/>
          </p:nvSpPr>
          <p:spPr>
            <a:xfrm>
              <a:off x="6569682" y="5294650"/>
              <a:ext cx="7592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F</a:t>
              </a:r>
              <a:r>
                <a:rPr lang="en-US" sz="2400" baseline="-25000" dirty="0" smtClean="0"/>
                <a:t>PPS</a:t>
              </a:r>
              <a:endParaRPr lang="en-US" sz="2400" baseline="-25000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816914" y="4399058"/>
              <a:ext cx="2982768" cy="1831064"/>
              <a:chOff x="4816914" y="4399058"/>
              <a:chExt cx="2982768" cy="1831064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5541223" y="5232415"/>
                <a:ext cx="136281" cy="12302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>
                <a:stCxn id="8" idx="4"/>
              </p:cNvCxnSpPr>
              <p:nvPr/>
            </p:nvCxnSpPr>
            <p:spPr>
              <a:xfrm rot="5400000">
                <a:off x="5275435" y="5689315"/>
                <a:ext cx="667858" cy="1133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16200000" flipV="1">
                <a:off x="5277059" y="4891108"/>
                <a:ext cx="667858" cy="1133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10800000" flipH="1" flipV="1">
                <a:off x="5679412" y="5295649"/>
                <a:ext cx="1756001" cy="1022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4850060" y="5768457"/>
                <a:ext cx="7592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F</a:t>
                </a:r>
                <a:r>
                  <a:rPr lang="en-US" sz="2400" baseline="-25000" dirty="0" smtClean="0"/>
                  <a:t>GPE</a:t>
                </a:r>
                <a:endParaRPr lang="en-US" sz="2400" baseline="-250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816914" y="4399058"/>
                <a:ext cx="7592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F</a:t>
                </a:r>
                <a:r>
                  <a:rPr lang="en-US" sz="2400" baseline="-25000" dirty="0"/>
                  <a:t>N</a:t>
                </a:r>
                <a:r>
                  <a:rPr lang="en-US" sz="2400" baseline="-25000" dirty="0" smtClean="0"/>
                  <a:t>PS</a:t>
                </a:r>
                <a:endParaRPr lang="en-US" sz="2400" baseline="-250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424074" y="5084819"/>
                <a:ext cx="375608" cy="237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09973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220" y="374754"/>
            <a:ext cx="8229600" cy="1143000"/>
          </a:xfrm>
        </p:spPr>
        <p:txBody>
          <a:bodyPr/>
          <a:lstStyle/>
          <a:p>
            <a:r>
              <a:rPr lang="en-US" dirty="0" smtClean="0"/>
              <a:t>Find the acceleration!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9036"/>
            <a:ext cx="8229600" cy="485556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is the person’s acceleration? (10)</a:t>
            </a: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02399"/>
              </p:ext>
            </p:extLst>
          </p:nvPr>
        </p:nvGraphicFramePr>
        <p:xfrm>
          <a:off x="887891" y="2209664"/>
          <a:ext cx="2595846" cy="3154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Equation" r:id="rId3" imgW="825500" imgH="1003300" progId="Equation.3">
                  <p:embed/>
                </p:oleObj>
              </mc:Choice>
              <mc:Fallback>
                <p:oleObj name="Equation" r:id="rId3" imgW="825500" imgH="1003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891" y="2209664"/>
                        <a:ext cx="2595846" cy="31549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816914" y="4399058"/>
            <a:ext cx="2982768" cy="1831064"/>
            <a:chOff x="4816914" y="4399058"/>
            <a:chExt cx="2982768" cy="1831064"/>
          </a:xfrm>
        </p:grpSpPr>
        <p:sp>
          <p:nvSpPr>
            <p:cNvPr id="6" name="TextBox 5"/>
            <p:cNvSpPr txBox="1"/>
            <p:nvPr/>
          </p:nvSpPr>
          <p:spPr>
            <a:xfrm>
              <a:off x="6569682" y="5294650"/>
              <a:ext cx="7592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F</a:t>
              </a:r>
              <a:r>
                <a:rPr lang="en-US" sz="2400" baseline="-25000" dirty="0" smtClean="0"/>
                <a:t>PPS</a:t>
              </a:r>
              <a:endParaRPr lang="en-US" sz="2400" baseline="-25000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816914" y="4399058"/>
              <a:ext cx="2982768" cy="1831064"/>
              <a:chOff x="4816914" y="4399058"/>
              <a:chExt cx="2982768" cy="1831064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5541223" y="5232415"/>
                <a:ext cx="136281" cy="12302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>
                <a:stCxn id="8" idx="4"/>
              </p:cNvCxnSpPr>
              <p:nvPr/>
            </p:nvCxnSpPr>
            <p:spPr>
              <a:xfrm rot="5400000">
                <a:off x="5275435" y="5689315"/>
                <a:ext cx="667858" cy="1133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rot="16200000" flipV="1">
                <a:off x="5277059" y="4891108"/>
                <a:ext cx="667858" cy="1133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10800000" flipH="1" flipV="1">
                <a:off x="5679412" y="5295649"/>
                <a:ext cx="1756001" cy="1022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4850060" y="5768457"/>
                <a:ext cx="7592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F</a:t>
                </a:r>
                <a:r>
                  <a:rPr lang="en-US" sz="2400" baseline="-25000" dirty="0" smtClean="0"/>
                  <a:t>GPE</a:t>
                </a:r>
                <a:endParaRPr lang="en-US" sz="2400" baseline="-250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816914" y="4399058"/>
                <a:ext cx="7592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F</a:t>
                </a:r>
                <a:r>
                  <a:rPr lang="en-US" sz="2400" baseline="-25000" dirty="0"/>
                  <a:t>N</a:t>
                </a:r>
                <a:r>
                  <a:rPr lang="en-US" sz="2400" baseline="-25000" dirty="0" smtClean="0"/>
                  <a:t>PS</a:t>
                </a:r>
                <a:endParaRPr lang="en-US" sz="2400" baseline="-250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424074" y="5084819"/>
                <a:ext cx="375608" cy="237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+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28994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529881" cy="438912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Hey—the guy sitting next to this rider had a mass of 100 kg.  What do you think his force factor meter reads? (11)</a:t>
            </a:r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539301"/>
              </p:ext>
            </p:extLst>
          </p:nvPr>
        </p:nvGraphicFramePr>
        <p:xfrm>
          <a:off x="4320013" y="639637"/>
          <a:ext cx="2404931" cy="6022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5" name="Equation" r:id="rId3" imgW="1435100" imgH="3594100" progId="Equation.3">
                  <p:embed/>
                </p:oleObj>
              </mc:Choice>
              <mc:Fallback>
                <p:oleObj name="Equation" r:id="rId3" imgW="1435100" imgH="3594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0013" y="639637"/>
                        <a:ext cx="2404931" cy="60229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52" y="362894"/>
            <a:ext cx="8229600" cy="1143000"/>
          </a:xfrm>
        </p:spPr>
        <p:txBody>
          <a:bodyPr/>
          <a:lstStyle/>
          <a:p>
            <a:r>
              <a:rPr lang="en-US" dirty="0" smtClean="0"/>
              <a:t>Tougher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6864"/>
            <a:ext cx="6762466" cy="5188651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On 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Screamin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 Eagle, a 50 kg rider goes over the crest of a hill.  The FF meter is held on the head-to-toe axis.  Predict the reading on the meter. (12)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Draw a force diagram for the rider. (13)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 rot="5400000">
            <a:off x="7997359" y="51862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5400000">
            <a:off x="7997359" y="60444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5400000">
            <a:off x="7997359" y="69026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5400000">
            <a:off x="7997359" y="77608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5400000">
            <a:off x="7997359" y="86191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5400000">
            <a:off x="7997359" y="94773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5400000">
            <a:off x="7997359" y="103355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rot="5400000">
            <a:off x="7997359" y="111937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5400000">
            <a:off x="7997359" y="120519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5400000">
            <a:off x="7997359" y="129101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rot="5400000">
            <a:off x="7997359" y="137683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rot="5400000">
            <a:off x="7997359" y="146266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rot="5400000">
            <a:off x="7997359" y="154848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rot="5400000">
            <a:off x="7997359" y="163430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rot="5400000">
            <a:off x="7997359" y="172012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rot="5400000">
            <a:off x="7997359" y="180594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rot="5400000">
            <a:off x="7997359" y="189176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rot="5400000">
            <a:off x="7997359" y="197759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 rot="5400000">
            <a:off x="7997359" y="206341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5400000">
            <a:off x="7997359" y="214923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5400000">
            <a:off x="7997359" y="223505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5400000">
            <a:off x="7997359" y="232087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 rot="5400000">
            <a:off x="7997359" y="240669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 rot="5400000">
            <a:off x="7997359" y="249252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 rot="5400000">
            <a:off x="7997359" y="257834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rot="5400000">
            <a:off x="7997359" y="266416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 rot="5400000">
            <a:off x="7997359" y="274998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 rot="5400000">
            <a:off x="7997359" y="283580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 rot="5400000">
            <a:off x="7997359" y="292162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 rot="5400000">
            <a:off x="7997359" y="300744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5400000">
            <a:off x="7997359" y="309327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 rot="5400000">
            <a:off x="7997359" y="317909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 rot="5400000">
            <a:off x="7997359" y="326491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rot="5400000">
            <a:off x="7997359" y="335073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 rot="5400000">
            <a:off x="7997359" y="343655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 rot="5400000">
            <a:off x="7997359" y="352237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 rot="5400000">
            <a:off x="7997359" y="360820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 rot="5400000">
            <a:off x="7997359" y="369402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 rot="5400000">
            <a:off x="7997359" y="377984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 rot="5400000">
            <a:off x="7997359" y="386566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 rot="5400000">
            <a:off x="7997359" y="395148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 rot="5400000">
            <a:off x="7997359" y="403730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 rot="5400000">
            <a:off x="7997359" y="412312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 rot="5400000">
            <a:off x="7997359" y="420895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 rot="5400000">
            <a:off x="7997359" y="429477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 rot="5400000">
            <a:off x="7997359" y="438059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 rot="5400000">
            <a:off x="7997359" y="446641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 rot="5400000">
            <a:off x="7997359" y="455223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 rot="5400000">
            <a:off x="7997359" y="463805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 rot="5400000">
            <a:off x="7997359" y="472388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 rot="5400000">
            <a:off x="7997359" y="480970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 rot="5400000">
            <a:off x="7997359" y="489552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7997359" y="498134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 rot="5400000">
            <a:off x="7997359" y="506716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7997359" y="515298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7997359" y="523881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7997359" y="532463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7997359" y="541045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7997359" y="549627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 rot="5400000">
            <a:off x="7997359" y="558209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7997359" y="566791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7997359" y="575373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 rot="5400000">
            <a:off x="7997359" y="583956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 rot="5400000">
            <a:off x="7997359" y="592538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 rot="5400000">
            <a:off x="7997359" y="601120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 rot="5400000">
            <a:off x="7997359" y="609702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7997359" y="618284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7997359" y="626866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3" name="Group 82"/>
          <p:cNvGrpSpPr/>
          <p:nvPr/>
        </p:nvGrpSpPr>
        <p:grpSpPr>
          <a:xfrm>
            <a:off x="8305800" y="879436"/>
            <a:ext cx="304800" cy="5162224"/>
            <a:chOff x="8305800" y="879436"/>
            <a:chExt cx="304800" cy="5162224"/>
          </a:xfrm>
        </p:grpSpPr>
        <p:sp>
          <p:nvSpPr>
            <p:cNvPr id="84" name="TextBox 83"/>
            <p:cNvSpPr txBox="1"/>
            <p:nvPr/>
          </p:nvSpPr>
          <p:spPr>
            <a:xfrm>
              <a:off x="8305800" y="32882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8305800" y="2485324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8305800" y="168238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305800" y="87943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8305800" y="4101152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8305800" y="488674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8305800" y="567232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 rot="5400000">
            <a:off x="7725392" y="4133206"/>
            <a:ext cx="651933" cy="296333"/>
            <a:chOff x="5154304" y="2971800"/>
            <a:chExt cx="838200" cy="381000"/>
          </a:xfrm>
        </p:grpSpPr>
        <p:sp>
          <p:nvSpPr>
            <p:cNvPr id="92" name="Oval 91"/>
            <p:cNvSpPr/>
            <p:nvPr/>
          </p:nvSpPr>
          <p:spPr>
            <a:xfrm>
              <a:off x="5154304" y="2971800"/>
              <a:ext cx="8382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/>
            <p:cNvCxnSpPr>
              <a:stCxn id="92" idx="0"/>
              <a:endCxn id="92" idx="4"/>
            </p:cNvCxnSpPr>
            <p:nvPr/>
          </p:nvCxnSpPr>
          <p:spPr>
            <a:xfrm rot="16200000" flipH="1">
              <a:off x="5382904" y="3162300"/>
              <a:ext cx="381000" cy="0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1" name="Group 190"/>
          <p:cNvGrpSpPr/>
          <p:nvPr/>
        </p:nvGrpSpPr>
        <p:grpSpPr>
          <a:xfrm>
            <a:off x="2739233" y="3016156"/>
            <a:ext cx="2637985" cy="2000660"/>
            <a:chOff x="2534516" y="3452884"/>
            <a:chExt cx="2987228" cy="2265528"/>
          </a:xfrm>
        </p:grpSpPr>
        <p:grpSp>
          <p:nvGrpSpPr>
            <p:cNvPr id="95" name="Group 205"/>
            <p:cNvGrpSpPr/>
            <p:nvPr/>
          </p:nvGrpSpPr>
          <p:grpSpPr>
            <a:xfrm>
              <a:off x="3086777" y="3452884"/>
              <a:ext cx="828393" cy="1882706"/>
              <a:chOff x="3209607" y="2866030"/>
              <a:chExt cx="828393" cy="1882706"/>
            </a:xfrm>
          </p:grpSpPr>
          <p:sp>
            <p:nvSpPr>
              <p:cNvPr id="188" name="Oval 3"/>
              <p:cNvSpPr/>
              <p:nvPr/>
            </p:nvSpPr>
            <p:spPr>
              <a:xfrm>
                <a:off x="3209607" y="2866030"/>
                <a:ext cx="577365" cy="57736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9" name="Elbow Connector 9"/>
              <p:cNvCxnSpPr/>
              <p:nvPr/>
            </p:nvCxnSpPr>
            <p:spPr>
              <a:xfrm rot="16200000" flipH="1">
                <a:off x="3115474" y="3826211"/>
                <a:ext cx="1305343" cy="539708"/>
              </a:xfrm>
              <a:prstGeom prst="bentConnector3">
                <a:avLst>
                  <a:gd name="adj1" fmla="val 63462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3510840" y="3587924"/>
                <a:ext cx="251028" cy="200822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16"/>
            <p:cNvGrpSpPr/>
            <p:nvPr/>
          </p:nvGrpSpPr>
          <p:grpSpPr>
            <a:xfrm>
              <a:off x="3136984" y="4134838"/>
              <a:ext cx="602466" cy="1280241"/>
              <a:chOff x="3848669" y="3875964"/>
              <a:chExt cx="327546" cy="696036"/>
            </a:xfrm>
          </p:grpSpPr>
          <p:sp>
            <p:nvSpPr>
              <p:cNvPr id="186" name="Rectangle 185"/>
              <p:cNvSpPr/>
              <p:nvPr/>
            </p:nvSpPr>
            <p:spPr>
              <a:xfrm>
                <a:off x="3848669" y="4339988"/>
                <a:ext cx="327546" cy="232012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3848669" y="3875964"/>
                <a:ext cx="81886" cy="464024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7" name="Rounded Rectangle 96"/>
            <p:cNvSpPr/>
            <p:nvPr/>
          </p:nvSpPr>
          <p:spPr>
            <a:xfrm>
              <a:off x="2534516" y="4331482"/>
              <a:ext cx="2987228" cy="110452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8" name="Group 21"/>
            <p:cNvGrpSpPr/>
            <p:nvPr/>
          </p:nvGrpSpPr>
          <p:grpSpPr>
            <a:xfrm>
              <a:off x="4722628" y="5488302"/>
              <a:ext cx="548076" cy="230110"/>
              <a:chOff x="4697106" y="4626591"/>
              <a:chExt cx="297976" cy="125105"/>
            </a:xfrm>
          </p:grpSpPr>
          <p:sp>
            <p:nvSpPr>
              <p:cNvPr id="184" name="Oval 183"/>
              <p:cNvSpPr/>
              <p:nvPr/>
            </p:nvSpPr>
            <p:spPr>
              <a:xfrm>
                <a:off x="4872252" y="4626591"/>
                <a:ext cx="122830" cy="1228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4697106" y="4628866"/>
                <a:ext cx="122830" cy="1228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22"/>
            <p:cNvGrpSpPr/>
            <p:nvPr/>
          </p:nvGrpSpPr>
          <p:grpSpPr>
            <a:xfrm>
              <a:off x="2768798" y="5488302"/>
              <a:ext cx="548076" cy="230110"/>
              <a:chOff x="4697106" y="4626591"/>
              <a:chExt cx="297976" cy="125105"/>
            </a:xfrm>
          </p:grpSpPr>
          <p:sp>
            <p:nvSpPr>
              <p:cNvPr id="182" name="Oval 181"/>
              <p:cNvSpPr/>
              <p:nvPr/>
            </p:nvSpPr>
            <p:spPr>
              <a:xfrm>
                <a:off x="4872252" y="4626591"/>
                <a:ext cx="122830" cy="1228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4697106" y="4628866"/>
                <a:ext cx="122830" cy="1228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0" name="Group 25"/>
            <p:cNvGrpSpPr/>
            <p:nvPr/>
          </p:nvGrpSpPr>
          <p:grpSpPr>
            <a:xfrm>
              <a:off x="4270792" y="4134838"/>
              <a:ext cx="602466" cy="1280241"/>
              <a:chOff x="3848669" y="3875964"/>
              <a:chExt cx="327546" cy="696036"/>
            </a:xfrm>
          </p:grpSpPr>
          <p:sp>
            <p:nvSpPr>
              <p:cNvPr id="180" name="Rectangle 179"/>
              <p:cNvSpPr/>
              <p:nvPr/>
            </p:nvSpPr>
            <p:spPr>
              <a:xfrm>
                <a:off x="3848669" y="4339988"/>
                <a:ext cx="327546" cy="232012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3848669" y="3875964"/>
                <a:ext cx="81886" cy="464024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1" name="Group 32"/>
            <p:cNvGrpSpPr/>
            <p:nvPr/>
          </p:nvGrpSpPr>
          <p:grpSpPr>
            <a:xfrm rot="16200000" flipH="1">
              <a:off x="3369703" y="4342261"/>
              <a:ext cx="646596" cy="45719"/>
              <a:chOff x="762000" y="2895599"/>
              <a:chExt cx="7543800" cy="533401"/>
            </a:xfrm>
          </p:grpSpPr>
          <p:grpSp>
            <p:nvGrpSpPr>
              <p:cNvPr id="102" name="Group 85"/>
              <p:cNvGrpSpPr/>
              <p:nvPr/>
            </p:nvGrpSpPr>
            <p:grpSpPr>
              <a:xfrm>
                <a:off x="762000" y="2895599"/>
                <a:ext cx="7543800" cy="533401"/>
                <a:chOff x="762000" y="2895599"/>
                <a:chExt cx="7543800" cy="533401"/>
              </a:xfrm>
            </p:grpSpPr>
            <p:sp>
              <p:nvSpPr>
                <p:cNvPr id="172" name="Rectangle 171"/>
                <p:cNvSpPr/>
                <p:nvPr/>
              </p:nvSpPr>
              <p:spPr>
                <a:xfrm>
                  <a:off x="762000" y="2895599"/>
                  <a:ext cx="75438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3" name="Straight Connector 172"/>
                <p:cNvCxnSpPr/>
                <p:nvPr/>
              </p:nvCxnSpPr>
              <p:spPr>
                <a:xfrm rot="16200000" flipH="1">
                  <a:off x="4267200" y="3162299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6200000" flipH="1">
                  <a:off x="52959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rot="16200000" flipH="1">
                  <a:off x="63246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 rot="16200000" flipH="1">
                  <a:off x="73533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16200000" flipH="1">
                  <a:off x="11811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rot="16200000" flipH="1">
                  <a:off x="22098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16200000" flipH="1">
                  <a:off x="32385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3" name="Group 84"/>
              <p:cNvGrpSpPr/>
              <p:nvPr/>
            </p:nvGrpSpPr>
            <p:grpSpPr>
              <a:xfrm>
                <a:off x="762005" y="3067859"/>
                <a:ext cx="7543791" cy="188880"/>
                <a:chOff x="762000" y="3087720"/>
                <a:chExt cx="7619952" cy="152400"/>
              </a:xfrm>
            </p:grpSpPr>
            <p:sp>
              <p:nvSpPr>
                <p:cNvPr id="104" name="Oval 103"/>
                <p:cNvSpPr/>
                <p:nvPr/>
              </p:nvSpPr>
              <p:spPr>
                <a:xfrm>
                  <a:off x="76200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Oval 104"/>
                <p:cNvSpPr/>
                <p:nvPr/>
              </p:nvSpPr>
              <p:spPr>
                <a:xfrm>
                  <a:off x="87345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Oval 105"/>
                <p:cNvSpPr/>
                <p:nvPr/>
              </p:nvSpPr>
              <p:spPr>
                <a:xfrm>
                  <a:off x="98491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Oval 106"/>
                <p:cNvSpPr/>
                <p:nvPr/>
              </p:nvSpPr>
              <p:spPr>
                <a:xfrm>
                  <a:off x="109636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Oval 107"/>
                <p:cNvSpPr/>
                <p:nvPr/>
              </p:nvSpPr>
              <p:spPr>
                <a:xfrm>
                  <a:off x="120782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Oval 108"/>
                <p:cNvSpPr/>
                <p:nvPr/>
              </p:nvSpPr>
              <p:spPr>
                <a:xfrm>
                  <a:off x="131928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Oval 109"/>
                <p:cNvSpPr/>
                <p:nvPr/>
              </p:nvSpPr>
              <p:spPr>
                <a:xfrm>
                  <a:off x="143073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Oval 110"/>
                <p:cNvSpPr/>
                <p:nvPr/>
              </p:nvSpPr>
              <p:spPr>
                <a:xfrm>
                  <a:off x="154219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Oval 111"/>
                <p:cNvSpPr/>
                <p:nvPr/>
              </p:nvSpPr>
              <p:spPr>
                <a:xfrm>
                  <a:off x="165364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>
                  <a:off x="176510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>
                  <a:off x="187656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Oval 114"/>
                <p:cNvSpPr/>
                <p:nvPr/>
              </p:nvSpPr>
              <p:spPr>
                <a:xfrm>
                  <a:off x="198801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>
                  <a:off x="209947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Oval 116"/>
                <p:cNvSpPr/>
                <p:nvPr/>
              </p:nvSpPr>
              <p:spPr>
                <a:xfrm>
                  <a:off x="221092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Oval 117"/>
                <p:cNvSpPr/>
                <p:nvPr/>
              </p:nvSpPr>
              <p:spPr>
                <a:xfrm>
                  <a:off x="232238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118"/>
                <p:cNvSpPr/>
                <p:nvPr/>
              </p:nvSpPr>
              <p:spPr>
                <a:xfrm>
                  <a:off x="243384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Oval 119"/>
                <p:cNvSpPr/>
                <p:nvPr/>
              </p:nvSpPr>
              <p:spPr>
                <a:xfrm>
                  <a:off x="254529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Oval 120"/>
                <p:cNvSpPr/>
                <p:nvPr/>
              </p:nvSpPr>
              <p:spPr>
                <a:xfrm>
                  <a:off x="265675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Oval 121"/>
                <p:cNvSpPr/>
                <p:nvPr/>
              </p:nvSpPr>
              <p:spPr>
                <a:xfrm>
                  <a:off x="276820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Oval 122"/>
                <p:cNvSpPr/>
                <p:nvPr/>
              </p:nvSpPr>
              <p:spPr>
                <a:xfrm>
                  <a:off x="287966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Oval 123"/>
                <p:cNvSpPr/>
                <p:nvPr/>
              </p:nvSpPr>
              <p:spPr>
                <a:xfrm>
                  <a:off x="299112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Oval 124"/>
                <p:cNvSpPr/>
                <p:nvPr/>
              </p:nvSpPr>
              <p:spPr>
                <a:xfrm>
                  <a:off x="310257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Oval 125"/>
                <p:cNvSpPr/>
                <p:nvPr/>
              </p:nvSpPr>
              <p:spPr>
                <a:xfrm>
                  <a:off x="321403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Oval 126"/>
                <p:cNvSpPr/>
                <p:nvPr/>
              </p:nvSpPr>
              <p:spPr>
                <a:xfrm>
                  <a:off x="332548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Oval 127"/>
                <p:cNvSpPr/>
                <p:nvPr/>
              </p:nvSpPr>
              <p:spPr>
                <a:xfrm>
                  <a:off x="343694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Oval 128"/>
                <p:cNvSpPr/>
                <p:nvPr/>
              </p:nvSpPr>
              <p:spPr>
                <a:xfrm>
                  <a:off x="354840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/>
                <p:cNvSpPr/>
                <p:nvPr/>
              </p:nvSpPr>
              <p:spPr>
                <a:xfrm>
                  <a:off x="365985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377131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388276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Oval 132"/>
                <p:cNvSpPr/>
                <p:nvPr/>
              </p:nvSpPr>
              <p:spPr>
                <a:xfrm>
                  <a:off x="399422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/>
                <p:cNvSpPr/>
                <p:nvPr/>
              </p:nvSpPr>
              <p:spPr>
                <a:xfrm>
                  <a:off x="410568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Oval 134"/>
                <p:cNvSpPr/>
                <p:nvPr/>
              </p:nvSpPr>
              <p:spPr>
                <a:xfrm>
                  <a:off x="421713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432859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Oval 136"/>
                <p:cNvSpPr/>
                <p:nvPr/>
              </p:nvSpPr>
              <p:spPr>
                <a:xfrm>
                  <a:off x="444004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Oval 137"/>
                <p:cNvSpPr/>
                <p:nvPr/>
              </p:nvSpPr>
              <p:spPr>
                <a:xfrm>
                  <a:off x="455150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Oval 138"/>
                <p:cNvSpPr/>
                <p:nvPr/>
              </p:nvSpPr>
              <p:spPr>
                <a:xfrm>
                  <a:off x="466296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Oval 139"/>
                <p:cNvSpPr/>
                <p:nvPr/>
              </p:nvSpPr>
              <p:spPr>
                <a:xfrm>
                  <a:off x="477441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Oval 140"/>
                <p:cNvSpPr/>
                <p:nvPr/>
              </p:nvSpPr>
              <p:spPr>
                <a:xfrm>
                  <a:off x="488587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Oval 141"/>
                <p:cNvSpPr/>
                <p:nvPr/>
              </p:nvSpPr>
              <p:spPr>
                <a:xfrm>
                  <a:off x="499732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Oval 142"/>
                <p:cNvSpPr/>
                <p:nvPr/>
              </p:nvSpPr>
              <p:spPr>
                <a:xfrm>
                  <a:off x="510878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Oval 143"/>
                <p:cNvSpPr/>
                <p:nvPr/>
              </p:nvSpPr>
              <p:spPr>
                <a:xfrm>
                  <a:off x="522024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Oval 144"/>
                <p:cNvSpPr/>
                <p:nvPr/>
              </p:nvSpPr>
              <p:spPr>
                <a:xfrm>
                  <a:off x="533169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>
                  <a:off x="544315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Oval 146"/>
                <p:cNvSpPr/>
                <p:nvPr/>
              </p:nvSpPr>
              <p:spPr>
                <a:xfrm>
                  <a:off x="555460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Oval 147"/>
                <p:cNvSpPr/>
                <p:nvPr/>
              </p:nvSpPr>
              <p:spPr>
                <a:xfrm>
                  <a:off x="566606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Oval 148"/>
                <p:cNvSpPr/>
                <p:nvPr/>
              </p:nvSpPr>
              <p:spPr>
                <a:xfrm>
                  <a:off x="577752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Oval 149"/>
                <p:cNvSpPr/>
                <p:nvPr/>
              </p:nvSpPr>
              <p:spPr>
                <a:xfrm>
                  <a:off x="588897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Oval 150"/>
                <p:cNvSpPr/>
                <p:nvPr/>
              </p:nvSpPr>
              <p:spPr>
                <a:xfrm>
                  <a:off x="600043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Oval 151"/>
                <p:cNvSpPr/>
                <p:nvPr/>
              </p:nvSpPr>
              <p:spPr>
                <a:xfrm>
                  <a:off x="611188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622334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633480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Oval 154"/>
                <p:cNvSpPr/>
                <p:nvPr/>
              </p:nvSpPr>
              <p:spPr>
                <a:xfrm>
                  <a:off x="644625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Oval 155"/>
                <p:cNvSpPr/>
                <p:nvPr/>
              </p:nvSpPr>
              <p:spPr>
                <a:xfrm>
                  <a:off x="655771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/>
                <p:cNvSpPr/>
                <p:nvPr/>
              </p:nvSpPr>
              <p:spPr>
                <a:xfrm>
                  <a:off x="666916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Oval 157"/>
                <p:cNvSpPr/>
                <p:nvPr/>
              </p:nvSpPr>
              <p:spPr>
                <a:xfrm>
                  <a:off x="678062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Oval 158"/>
                <p:cNvSpPr/>
                <p:nvPr/>
              </p:nvSpPr>
              <p:spPr>
                <a:xfrm>
                  <a:off x="689208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Oval 159"/>
                <p:cNvSpPr/>
                <p:nvPr/>
              </p:nvSpPr>
              <p:spPr>
                <a:xfrm>
                  <a:off x="700353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Oval 160"/>
                <p:cNvSpPr/>
                <p:nvPr/>
              </p:nvSpPr>
              <p:spPr>
                <a:xfrm>
                  <a:off x="711499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Oval 161"/>
                <p:cNvSpPr/>
                <p:nvPr/>
              </p:nvSpPr>
              <p:spPr>
                <a:xfrm>
                  <a:off x="722644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Oval 162"/>
                <p:cNvSpPr/>
                <p:nvPr/>
              </p:nvSpPr>
              <p:spPr>
                <a:xfrm>
                  <a:off x="733790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Oval 163"/>
                <p:cNvSpPr/>
                <p:nvPr/>
              </p:nvSpPr>
              <p:spPr>
                <a:xfrm>
                  <a:off x="744936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Oval 164"/>
                <p:cNvSpPr/>
                <p:nvPr/>
              </p:nvSpPr>
              <p:spPr>
                <a:xfrm>
                  <a:off x="756081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>
                  <a:off x="767227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Oval 166"/>
                <p:cNvSpPr/>
                <p:nvPr/>
              </p:nvSpPr>
              <p:spPr>
                <a:xfrm>
                  <a:off x="778372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Oval 167"/>
                <p:cNvSpPr/>
                <p:nvPr/>
              </p:nvSpPr>
              <p:spPr>
                <a:xfrm>
                  <a:off x="789518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Oval 168"/>
                <p:cNvSpPr/>
                <p:nvPr/>
              </p:nvSpPr>
              <p:spPr>
                <a:xfrm>
                  <a:off x="800664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Oval 169"/>
                <p:cNvSpPr/>
                <p:nvPr/>
              </p:nvSpPr>
              <p:spPr>
                <a:xfrm>
                  <a:off x="811809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" name="Oval 170"/>
                <p:cNvSpPr/>
                <p:nvPr/>
              </p:nvSpPr>
              <p:spPr>
                <a:xfrm>
                  <a:off x="822955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04" name="Freeform 203"/>
          <p:cNvSpPr/>
          <p:nvPr/>
        </p:nvSpPr>
        <p:spPr>
          <a:xfrm>
            <a:off x="641446" y="4913194"/>
            <a:ext cx="6823880" cy="1419368"/>
          </a:xfrm>
          <a:custGeom>
            <a:avLst/>
            <a:gdLst>
              <a:gd name="connsiteX0" fmla="*/ 0 w 5240740"/>
              <a:gd name="connsiteY0" fmla="*/ 1419368 h 1419368"/>
              <a:gd name="connsiteX1" fmla="*/ 2661314 w 5240740"/>
              <a:gd name="connsiteY1" fmla="*/ 13648 h 1419368"/>
              <a:gd name="connsiteX2" fmla="*/ 5240740 w 5240740"/>
              <a:gd name="connsiteY2" fmla="*/ 1337481 h 1419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40740" h="1419368">
                <a:moveTo>
                  <a:pt x="0" y="1419368"/>
                </a:moveTo>
                <a:cubicBezTo>
                  <a:pt x="893928" y="723332"/>
                  <a:pt x="1787857" y="27296"/>
                  <a:pt x="2661314" y="13648"/>
                </a:cubicBezTo>
                <a:cubicBezTo>
                  <a:pt x="3534771" y="0"/>
                  <a:pt x="4792639" y="1107744"/>
                  <a:pt x="5240740" y="1337481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6" name="Group 205"/>
          <p:cNvGrpSpPr/>
          <p:nvPr/>
        </p:nvGrpSpPr>
        <p:grpSpPr>
          <a:xfrm>
            <a:off x="7848600" y="533400"/>
            <a:ext cx="414866" cy="5867400"/>
            <a:chOff x="7848600" y="533400"/>
            <a:chExt cx="414866" cy="5867400"/>
          </a:xfrm>
        </p:grpSpPr>
        <p:sp>
          <p:nvSpPr>
            <p:cNvPr id="75" name="Rectangle 74"/>
            <p:cNvSpPr/>
            <p:nvPr/>
          </p:nvSpPr>
          <p:spPr>
            <a:xfrm rot="5400000">
              <a:off x="5122333" y="3259667"/>
              <a:ext cx="5867400" cy="4148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/>
            <p:nvPr/>
          </p:nvCxnSpPr>
          <p:spPr>
            <a:xfrm flipH="1">
              <a:off x="7848600" y="3467101"/>
              <a:ext cx="414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7848600" y="42672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>
              <a:off x="7848600" y="50673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7848600" y="58674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7848600" y="10668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7848600" y="18669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7848600" y="26670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6" name="Group 215"/>
          <p:cNvGrpSpPr/>
          <p:nvPr/>
        </p:nvGrpSpPr>
        <p:grpSpPr>
          <a:xfrm>
            <a:off x="5528483" y="2922891"/>
            <a:ext cx="1677534" cy="1909263"/>
            <a:chOff x="5528483" y="2922891"/>
            <a:chExt cx="1677534" cy="1909263"/>
          </a:xfrm>
        </p:grpSpPr>
        <p:cxnSp>
          <p:nvCxnSpPr>
            <p:cNvPr id="207" name="Straight Arrow Connector 206"/>
            <p:cNvCxnSpPr/>
            <p:nvPr/>
          </p:nvCxnSpPr>
          <p:spPr>
            <a:xfrm>
              <a:off x="6075527" y="4653893"/>
              <a:ext cx="1130490" cy="1588"/>
            </a:xfrm>
            <a:prstGeom prst="straightConnector1">
              <a:avLst/>
            </a:prstGeom>
            <a:ln w="762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Arrow Connector 207"/>
            <p:cNvCxnSpPr/>
            <p:nvPr/>
          </p:nvCxnSpPr>
          <p:spPr>
            <a:xfrm rot="5400000">
              <a:off x="5799169" y="4077264"/>
              <a:ext cx="550453" cy="2274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Arrow Connector 208"/>
            <p:cNvCxnSpPr/>
            <p:nvPr/>
          </p:nvCxnSpPr>
          <p:spPr>
            <a:xfrm rot="5400000">
              <a:off x="5796894" y="3392601"/>
              <a:ext cx="555003" cy="2274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TextBox 209"/>
            <p:cNvSpPr txBox="1"/>
            <p:nvPr/>
          </p:nvSpPr>
          <p:spPr>
            <a:xfrm>
              <a:off x="5610366" y="4462822"/>
              <a:ext cx="6687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5528483" y="2922891"/>
              <a:ext cx="6687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Symbol" pitchFamily="18" charset="2"/>
                </a:rPr>
                <a:t>S</a:t>
              </a:r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5583075" y="3638262"/>
              <a:ext cx="6687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612E-6 -1.07383E-6 L 0.00017 -0.07706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correct?</a:t>
            </a:r>
            <a:endParaRPr lang="en-US" dirty="0"/>
          </a:p>
        </p:txBody>
      </p:sp>
      <p:sp>
        <p:nvSpPr>
          <p:cNvPr id="184" name="Content Placeholder 183"/>
          <p:cNvSpPr>
            <a:spLocks noGrp="1"/>
          </p:cNvSpPr>
          <p:nvPr>
            <p:ph idx="1"/>
          </p:nvPr>
        </p:nvSpPr>
        <p:spPr>
          <a:xfrm>
            <a:off x="519661" y="5530936"/>
            <a:ext cx="7198659" cy="892422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Can you calculate the net force on the rider?</a:t>
            </a:r>
            <a:endParaRPr lang="en-US" dirty="0"/>
          </a:p>
        </p:txBody>
      </p:sp>
      <p:sp>
        <p:nvSpPr>
          <p:cNvPr id="186" name="TextBox 185"/>
          <p:cNvSpPr txBox="1"/>
          <p:nvPr/>
        </p:nvSpPr>
        <p:spPr>
          <a:xfrm>
            <a:off x="1548817" y="3329334"/>
            <a:ext cx="1064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 smtClean="0"/>
              <a:t>GPE</a:t>
            </a:r>
            <a:endParaRPr lang="en-US" sz="2800" baseline="-25000" dirty="0"/>
          </a:p>
        </p:txBody>
      </p:sp>
      <p:grpSp>
        <p:nvGrpSpPr>
          <p:cNvPr id="210" name="Group 209"/>
          <p:cNvGrpSpPr/>
          <p:nvPr/>
        </p:nvGrpSpPr>
        <p:grpSpPr>
          <a:xfrm>
            <a:off x="7848600" y="533400"/>
            <a:ext cx="762000" cy="5867400"/>
            <a:chOff x="7848600" y="533400"/>
            <a:chExt cx="762000" cy="5867400"/>
          </a:xfrm>
        </p:grpSpPr>
        <p:sp>
          <p:nvSpPr>
            <p:cNvPr id="102" name="Oval 101"/>
            <p:cNvSpPr/>
            <p:nvPr/>
          </p:nvSpPr>
          <p:spPr>
            <a:xfrm rot="5400000">
              <a:off x="7997359" y="51862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 rot="5400000">
              <a:off x="7997359" y="60444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 rot="5400000">
              <a:off x="7997359" y="69026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 rot="5400000">
              <a:off x="7997359" y="77608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 rot="5400000">
              <a:off x="7997359" y="86191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 rot="5400000">
              <a:off x="7997359" y="94773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 rot="5400000">
              <a:off x="7997359" y="103355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 rot="5400000">
              <a:off x="7997359" y="111937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 rot="5400000">
              <a:off x="7997359" y="120519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 rot="5400000">
              <a:off x="7997359" y="129101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 rot="5400000">
              <a:off x="7997359" y="137683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 rot="5400000">
              <a:off x="7997359" y="146266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 rot="5400000">
              <a:off x="7997359" y="154848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5400000">
              <a:off x="7997359" y="163430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 rot="5400000">
              <a:off x="7997359" y="172012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 rot="5400000">
              <a:off x="7997359" y="180594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 rot="5400000">
              <a:off x="7997359" y="189176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 rot="5400000">
              <a:off x="7997359" y="197759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 rot="5400000">
              <a:off x="7997359" y="206341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 rot="5400000">
              <a:off x="7997359" y="214923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 rot="5400000">
              <a:off x="7997359" y="223505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 rot="5400000">
              <a:off x="7997359" y="232087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 rot="5400000">
              <a:off x="7997359" y="240669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 rot="5400000">
              <a:off x="7997359" y="249252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 rot="5400000">
              <a:off x="7997359" y="257834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 rot="5400000">
              <a:off x="7997359" y="266416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 rot="5400000">
              <a:off x="7997359" y="274998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 rot="5400000">
              <a:off x="7997359" y="283580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 rot="5400000">
              <a:off x="7997359" y="292162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 rot="5400000">
              <a:off x="7997359" y="300744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 rot="5400000">
              <a:off x="7997359" y="309327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 rot="5400000">
              <a:off x="7997359" y="317909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 rot="5400000">
              <a:off x="7997359" y="326491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 rot="5400000">
              <a:off x="7997359" y="335073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 rot="5400000">
              <a:off x="7997359" y="343655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 rot="5400000">
              <a:off x="7997359" y="352237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 rot="5400000">
              <a:off x="7997359" y="360820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 rot="5400000">
              <a:off x="7997359" y="369402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 rot="5400000">
              <a:off x="7997359" y="377984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 rot="5400000">
              <a:off x="7997359" y="386566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 rot="5400000">
              <a:off x="7997359" y="395148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 rot="5400000">
              <a:off x="7997359" y="403730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 rot="5400000">
              <a:off x="7997359" y="412312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 rot="5400000">
              <a:off x="7997359" y="420895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 rot="5400000">
              <a:off x="7997359" y="429477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 rot="5400000">
              <a:off x="7997359" y="438059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 rot="5400000">
              <a:off x="7997359" y="446641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 rot="5400000">
              <a:off x="7997359" y="455223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 rot="5400000">
              <a:off x="7997359" y="463805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 rot="5400000">
              <a:off x="7997359" y="472388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 rot="5400000">
              <a:off x="7997359" y="480970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 rot="5400000">
              <a:off x="7997359" y="489552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 rot="5400000">
              <a:off x="7997359" y="498134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 rot="5400000">
              <a:off x="7997359" y="506716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 rot="5400000">
              <a:off x="7997359" y="515298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 rot="5400000">
              <a:off x="7997359" y="523881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 rot="5400000">
              <a:off x="7997359" y="532463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 rot="5400000">
              <a:off x="7997359" y="541045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 rot="5400000">
              <a:off x="7997359" y="549627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 rot="5400000">
              <a:off x="7997359" y="558209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 rot="5400000">
              <a:off x="7997359" y="566791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 rot="5400000">
              <a:off x="7997359" y="575373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 rot="5400000">
              <a:off x="7997359" y="583956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 rot="5400000">
              <a:off x="7997359" y="592538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 rot="5400000">
              <a:off x="7997359" y="601120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 rot="5400000">
              <a:off x="7997359" y="609702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 rot="5400000">
              <a:off x="7997359" y="618284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 rot="5400000">
              <a:off x="7997359" y="626866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0" name="Group 169"/>
            <p:cNvGrpSpPr/>
            <p:nvPr/>
          </p:nvGrpSpPr>
          <p:grpSpPr>
            <a:xfrm>
              <a:off x="8305800" y="879436"/>
              <a:ext cx="304800" cy="5162224"/>
              <a:chOff x="8305800" y="879436"/>
              <a:chExt cx="304800" cy="5162224"/>
            </a:xfrm>
          </p:grpSpPr>
          <p:sp>
            <p:nvSpPr>
              <p:cNvPr id="171" name="TextBox 170"/>
              <p:cNvSpPr txBox="1"/>
              <p:nvPr/>
            </p:nvSpPr>
            <p:spPr>
              <a:xfrm>
                <a:off x="8305800" y="328826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8305800" y="2485324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8305800" y="168238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8305800" y="879436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>
                <a:off x="8305800" y="4101152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8305800" y="488674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8305800" y="567232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</p:grpSp>
        <p:grpSp>
          <p:nvGrpSpPr>
            <p:cNvPr id="192" name="Group 191"/>
            <p:cNvGrpSpPr/>
            <p:nvPr/>
          </p:nvGrpSpPr>
          <p:grpSpPr>
            <a:xfrm rot="5400000">
              <a:off x="7725392" y="3616136"/>
              <a:ext cx="651933" cy="296333"/>
              <a:chOff x="6225006" y="2971800"/>
              <a:chExt cx="838200" cy="381000"/>
            </a:xfrm>
          </p:grpSpPr>
          <p:sp>
            <p:nvSpPr>
              <p:cNvPr id="193" name="Oval 192"/>
              <p:cNvSpPr/>
              <p:nvPr/>
            </p:nvSpPr>
            <p:spPr>
              <a:xfrm>
                <a:off x="6225006" y="2971800"/>
                <a:ext cx="8382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4" name="Straight Connector 193"/>
              <p:cNvCxnSpPr>
                <a:stCxn id="193" idx="0"/>
                <a:endCxn id="193" idx="4"/>
              </p:cNvCxnSpPr>
              <p:nvPr/>
            </p:nvCxnSpPr>
            <p:spPr>
              <a:xfrm rot="16200000" flipH="1">
                <a:off x="6453607" y="3162300"/>
                <a:ext cx="381000" cy="0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5" name="Group 194"/>
            <p:cNvGrpSpPr/>
            <p:nvPr/>
          </p:nvGrpSpPr>
          <p:grpSpPr>
            <a:xfrm>
              <a:off x="7848600" y="533400"/>
              <a:ext cx="414866" cy="5867400"/>
              <a:chOff x="7848600" y="533400"/>
              <a:chExt cx="414866" cy="5867400"/>
            </a:xfrm>
          </p:grpSpPr>
          <p:sp>
            <p:nvSpPr>
              <p:cNvPr id="196" name="Rectangle 195"/>
              <p:cNvSpPr/>
              <p:nvPr/>
            </p:nvSpPr>
            <p:spPr>
              <a:xfrm rot="5400000">
                <a:off x="5122333" y="3259667"/>
                <a:ext cx="5867400" cy="4148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7" name="Straight Connector 196"/>
              <p:cNvCxnSpPr/>
              <p:nvPr/>
            </p:nvCxnSpPr>
            <p:spPr>
              <a:xfrm flipH="1">
                <a:off x="7848600" y="3467101"/>
                <a:ext cx="41486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flipH="1">
                <a:off x="7848600" y="42672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flipH="1">
                <a:off x="7848600" y="50673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flipH="1">
                <a:off x="7848600" y="58674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flipH="1">
                <a:off x="7848600" y="10668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flipH="1">
                <a:off x="7848600" y="18669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flipH="1">
                <a:off x="7848600" y="26670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2" name="Group 205"/>
          <p:cNvGrpSpPr/>
          <p:nvPr/>
        </p:nvGrpSpPr>
        <p:grpSpPr>
          <a:xfrm>
            <a:off x="513886" y="2073353"/>
            <a:ext cx="731544" cy="1662595"/>
            <a:chOff x="3209607" y="2866030"/>
            <a:chExt cx="828393" cy="1882706"/>
          </a:xfrm>
        </p:grpSpPr>
        <p:sp>
          <p:nvSpPr>
            <p:cNvPr id="305" name="Oval 3"/>
            <p:cNvSpPr/>
            <p:nvPr/>
          </p:nvSpPr>
          <p:spPr>
            <a:xfrm>
              <a:off x="3209607" y="2866030"/>
              <a:ext cx="577365" cy="57736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6" name="Elbow Connector 9"/>
            <p:cNvCxnSpPr/>
            <p:nvPr/>
          </p:nvCxnSpPr>
          <p:spPr>
            <a:xfrm rot="16200000" flipH="1">
              <a:off x="3115474" y="3826211"/>
              <a:ext cx="1305343" cy="539708"/>
            </a:xfrm>
            <a:prstGeom prst="bentConnector3">
              <a:avLst>
                <a:gd name="adj1" fmla="val 6346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>
              <a:off x="3510840" y="3587924"/>
              <a:ext cx="251028" cy="200822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3" name="Group 16"/>
          <p:cNvGrpSpPr/>
          <p:nvPr/>
        </p:nvGrpSpPr>
        <p:grpSpPr>
          <a:xfrm>
            <a:off x="558223" y="2675578"/>
            <a:ext cx="532030" cy="1130565"/>
            <a:chOff x="3848669" y="3875964"/>
            <a:chExt cx="327546" cy="696036"/>
          </a:xfrm>
        </p:grpSpPr>
        <p:sp>
          <p:nvSpPr>
            <p:cNvPr id="303" name="Rectangle 302"/>
            <p:cNvSpPr/>
            <p:nvPr/>
          </p:nvSpPr>
          <p:spPr>
            <a:xfrm>
              <a:off x="3848669" y="4339988"/>
              <a:ext cx="327546" cy="232012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3848669" y="3875964"/>
              <a:ext cx="81886" cy="46402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8" name="Group 32"/>
          <p:cNvGrpSpPr/>
          <p:nvPr/>
        </p:nvGrpSpPr>
        <p:grpSpPr>
          <a:xfrm rot="16200000" flipH="1">
            <a:off x="763735" y="2858751"/>
            <a:ext cx="571001" cy="40374"/>
            <a:chOff x="762000" y="2895599"/>
            <a:chExt cx="7543800" cy="533401"/>
          </a:xfrm>
        </p:grpSpPr>
        <p:grpSp>
          <p:nvGrpSpPr>
            <p:cNvPr id="219" name="Group 85"/>
            <p:cNvGrpSpPr/>
            <p:nvPr/>
          </p:nvGrpSpPr>
          <p:grpSpPr>
            <a:xfrm>
              <a:off x="762000" y="2895599"/>
              <a:ext cx="7543800" cy="533401"/>
              <a:chOff x="762000" y="2895599"/>
              <a:chExt cx="7543800" cy="533401"/>
            </a:xfrm>
          </p:grpSpPr>
          <p:sp>
            <p:nvSpPr>
              <p:cNvPr id="289" name="Rectangle 288"/>
              <p:cNvSpPr/>
              <p:nvPr/>
            </p:nvSpPr>
            <p:spPr>
              <a:xfrm>
                <a:off x="762000" y="2895599"/>
                <a:ext cx="75438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0" name="Straight Connector 289"/>
              <p:cNvCxnSpPr/>
              <p:nvPr/>
            </p:nvCxnSpPr>
            <p:spPr>
              <a:xfrm rot="16200000" flipH="1">
                <a:off x="4267200" y="3162299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 rot="16200000" flipH="1">
                <a:off x="52959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 rot="16200000" flipH="1">
                <a:off x="63246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 rot="16200000" flipH="1">
                <a:off x="73533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 rot="16200000" flipH="1">
                <a:off x="11811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 rot="16200000" flipH="1">
                <a:off x="22098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 rot="16200000" flipH="1">
                <a:off x="32385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0" name="Group 84"/>
            <p:cNvGrpSpPr/>
            <p:nvPr/>
          </p:nvGrpSpPr>
          <p:grpSpPr>
            <a:xfrm>
              <a:off x="762007" y="3067859"/>
              <a:ext cx="7543791" cy="188880"/>
              <a:chOff x="762000" y="3087720"/>
              <a:chExt cx="7619952" cy="152400"/>
            </a:xfrm>
          </p:grpSpPr>
          <p:sp>
            <p:nvSpPr>
              <p:cNvPr id="221" name="Oval 220"/>
              <p:cNvSpPr/>
              <p:nvPr/>
            </p:nvSpPr>
            <p:spPr>
              <a:xfrm>
                <a:off x="7620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8734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9849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10963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12078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13192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14307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15421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Oval 228"/>
              <p:cNvSpPr/>
              <p:nvPr/>
            </p:nvSpPr>
            <p:spPr>
              <a:xfrm>
                <a:off x="16536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Oval 229"/>
              <p:cNvSpPr/>
              <p:nvPr/>
            </p:nvSpPr>
            <p:spPr>
              <a:xfrm>
                <a:off x="17651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Oval 230"/>
              <p:cNvSpPr/>
              <p:nvPr/>
            </p:nvSpPr>
            <p:spPr>
              <a:xfrm>
                <a:off x="18765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19880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20994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22109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23223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24338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25452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26567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27682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28796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29911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31025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Oval 242"/>
              <p:cNvSpPr/>
              <p:nvPr/>
            </p:nvSpPr>
            <p:spPr>
              <a:xfrm>
                <a:off x="32140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33254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34369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35484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Oval 246"/>
              <p:cNvSpPr/>
              <p:nvPr/>
            </p:nvSpPr>
            <p:spPr>
              <a:xfrm>
                <a:off x="36598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37713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Oval 248"/>
              <p:cNvSpPr/>
              <p:nvPr/>
            </p:nvSpPr>
            <p:spPr>
              <a:xfrm>
                <a:off x="38827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39942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41056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42171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43285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44400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Oval 254"/>
              <p:cNvSpPr/>
              <p:nvPr/>
            </p:nvSpPr>
            <p:spPr>
              <a:xfrm>
                <a:off x="45515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46629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47744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Oval 257"/>
              <p:cNvSpPr/>
              <p:nvPr/>
            </p:nvSpPr>
            <p:spPr>
              <a:xfrm>
                <a:off x="48858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/>
              <p:cNvSpPr/>
              <p:nvPr/>
            </p:nvSpPr>
            <p:spPr>
              <a:xfrm>
                <a:off x="49973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/>
              <p:cNvSpPr/>
              <p:nvPr/>
            </p:nvSpPr>
            <p:spPr>
              <a:xfrm>
                <a:off x="51087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52202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Oval 261"/>
              <p:cNvSpPr/>
              <p:nvPr/>
            </p:nvSpPr>
            <p:spPr>
              <a:xfrm>
                <a:off x="53316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Oval 262"/>
              <p:cNvSpPr/>
              <p:nvPr/>
            </p:nvSpPr>
            <p:spPr>
              <a:xfrm>
                <a:off x="54431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55546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56660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Oval 265"/>
              <p:cNvSpPr/>
              <p:nvPr/>
            </p:nvSpPr>
            <p:spPr>
              <a:xfrm>
                <a:off x="57775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Oval 266"/>
              <p:cNvSpPr/>
              <p:nvPr/>
            </p:nvSpPr>
            <p:spPr>
              <a:xfrm>
                <a:off x="58889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Oval 267"/>
              <p:cNvSpPr/>
              <p:nvPr/>
            </p:nvSpPr>
            <p:spPr>
              <a:xfrm>
                <a:off x="60004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Oval 268"/>
              <p:cNvSpPr/>
              <p:nvPr/>
            </p:nvSpPr>
            <p:spPr>
              <a:xfrm>
                <a:off x="61118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Oval 269"/>
              <p:cNvSpPr/>
              <p:nvPr/>
            </p:nvSpPr>
            <p:spPr>
              <a:xfrm>
                <a:off x="62233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Oval 270"/>
              <p:cNvSpPr/>
              <p:nvPr/>
            </p:nvSpPr>
            <p:spPr>
              <a:xfrm>
                <a:off x="63348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Oval 271"/>
              <p:cNvSpPr/>
              <p:nvPr/>
            </p:nvSpPr>
            <p:spPr>
              <a:xfrm>
                <a:off x="64462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Oval 272"/>
              <p:cNvSpPr/>
              <p:nvPr/>
            </p:nvSpPr>
            <p:spPr>
              <a:xfrm>
                <a:off x="65577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Oval 273"/>
              <p:cNvSpPr/>
              <p:nvPr/>
            </p:nvSpPr>
            <p:spPr>
              <a:xfrm>
                <a:off x="66691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Oval 274"/>
              <p:cNvSpPr/>
              <p:nvPr/>
            </p:nvSpPr>
            <p:spPr>
              <a:xfrm>
                <a:off x="67806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Oval 275"/>
              <p:cNvSpPr/>
              <p:nvPr/>
            </p:nvSpPr>
            <p:spPr>
              <a:xfrm>
                <a:off x="68920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Oval 276"/>
              <p:cNvSpPr/>
              <p:nvPr/>
            </p:nvSpPr>
            <p:spPr>
              <a:xfrm>
                <a:off x="70035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Oval 277"/>
              <p:cNvSpPr/>
              <p:nvPr/>
            </p:nvSpPr>
            <p:spPr>
              <a:xfrm>
                <a:off x="71149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72264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Oval 279"/>
              <p:cNvSpPr/>
              <p:nvPr/>
            </p:nvSpPr>
            <p:spPr>
              <a:xfrm>
                <a:off x="73379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Oval 280"/>
              <p:cNvSpPr/>
              <p:nvPr/>
            </p:nvSpPr>
            <p:spPr>
              <a:xfrm>
                <a:off x="74493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Oval 281"/>
              <p:cNvSpPr/>
              <p:nvPr/>
            </p:nvSpPr>
            <p:spPr>
              <a:xfrm>
                <a:off x="75608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Oval 282"/>
              <p:cNvSpPr/>
              <p:nvPr/>
            </p:nvSpPr>
            <p:spPr>
              <a:xfrm>
                <a:off x="76722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Oval 283"/>
              <p:cNvSpPr/>
              <p:nvPr/>
            </p:nvSpPr>
            <p:spPr>
              <a:xfrm>
                <a:off x="77837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Oval 284"/>
              <p:cNvSpPr/>
              <p:nvPr/>
            </p:nvSpPr>
            <p:spPr>
              <a:xfrm>
                <a:off x="78951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Oval 285"/>
              <p:cNvSpPr/>
              <p:nvPr/>
            </p:nvSpPr>
            <p:spPr>
              <a:xfrm>
                <a:off x="80066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Oval 286"/>
              <p:cNvSpPr/>
              <p:nvPr/>
            </p:nvSpPr>
            <p:spPr>
              <a:xfrm>
                <a:off x="81180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Oval 287"/>
              <p:cNvSpPr/>
              <p:nvPr/>
            </p:nvSpPr>
            <p:spPr>
              <a:xfrm>
                <a:off x="82295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87" name="TextBox 186"/>
          <p:cNvSpPr txBox="1"/>
          <p:nvPr/>
        </p:nvSpPr>
        <p:spPr>
          <a:xfrm>
            <a:off x="2470213" y="3662480"/>
            <a:ext cx="267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531456" y="1931551"/>
            <a:ext cx="191068" cy="1753420"/>
            <a:chOff x="2531456" y="1931551"/>
            <a:chExt cx="191068" cy="1753420"/>
          </a:xfrm>
        </p:grpSpPr>
        <p:sp>
          <p:nvSpPr>
            <p:cNvPr id="180" name="Oval 179"/>
            <p:cNvSpPr/>
            <p:nvPr/>
          </p:nvSpPr>
          <p:spPr>
            <a:xfrm>
              <a:off x="2531456" y="2455879"/>
              <a:ext cx="191068" cy="1910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2" name="Straight Arrow Connector 181"/>
            <p:cNvCxnSpPr>
              <a:stCxn id="180" idx="4"/>
            </p:cNvCxnSpPr>
            <p:nvPr/>
          </p:nvCxnSpPr>
          <p:spPr>
            <a:xfrm flipH="1">
              <a:off x="2626197" y="2646947"/>
              <a:ext cx="793" cy="1038024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Arrow Connector 187"/>
            <p:cNvCxnSpPr/>
            <p:nvPr/>
          </p:nvCxnSpPr>
          <p:spPr>
            <a:xfrm flipV="1">
              <a:off x="2624034" y="1931551"/>
              <a:ext cx="0" cy="504535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4" name="Object 2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221301"/>
              </p:ext>
            </p:extLst>
          </p:nvPr>
        </p:nvGraphicFramePr>
        <p:xfrm>
          <a:off x="4840288" y="1227138"/>
          <a:ext cx="2863850" cy="467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3" name="Equation" r:id="rId3" imgW="1346200" imgH="2197100" progId="Equation.3">
                  <p:embed/>
                </p:oleObj>
              </mc:Choice>
              <mc:Fallback>
                <p:oleObj name="Equation" r:id="rId3" imgW="1346200" imgH="2197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0288" y="1227138"/>
                        <a:ext cx="2863850" cy="4672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4273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0"/>
      <p:bldP spid="1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correct?</a:t>
            </a:r>
            <a:endParaRPr lang="en-US" dirty="0"/>
          </a:p>
        </p:txBody>
      </p:sp>
      <p:sp>
        <p:nvSpPr>
          <p:cNvPr id="184" name="Content Placeholder 183"/>
          <p:cNvSpPr>
            <a:spLocks noGrp="1"/>
          </p:cNvSpPr>
          <p:nvPr>
            <p:ph idx="1"/>
          </p:nvPr>
        </p:nvSpPr>
        <p:spPr>
          <a:xfrm>
            <a:off x="457200" y="4823012"/>
            <a:ext cx="7198659" cy="1501588"/>
          </a:xfrm>
        </p:spPr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Can you calculate the acceleration of the rider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86" name="TextBox 185"/>
          <p:cNvSpPr txBox="1"/>
          <p:nvPr/>
        </p:nvSpPr>
        <p:spPr>
          <a:xfrm>
            <a:off x="1548817" y="3329334"/>
            <a:ext cx="1064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 smtClean="0"/>
              <a:t>GPE</a:t>
            </a:r>
            <a:endParaRPr lang="en-US" sz="2800" baseline="-25000" dirty="0"/>
          </a:p>
        </p:txBody>
      </p:sp>
      <p:grpSp>
        <p:nvGrpSpPr>
          <p:cNvPr id="210" name="Group 209"/>
          <p:cNvGrpSpPr/>
          <p:nvPr/>
        </p:nvGrpSpPr>
        <p:grpSpPr>
          <a:xfrm>
            <a:off x="7848600" y="533400"/>
            <a:ext cx="762000" cy="5867400"/>
            <a:chOff x="7848600" y="533400"/>
            <a:chExt cx="762000" cy="5867400"/>
          </a:xfrm>
        </p:grpSpPr>
        <p:sp>
          <p:nvSpPr>
            <p:cNvPr id="102" name="Oval 101"/>
            <p:cNvSpPr/>
            <p:nvPr/>
          </p:nvSpPr>
          <p:spPr>
            <a:xfrm rot="5400000">
              <a:off x="7997359" y="51862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 rot="5400000">
              <a:off x="7997359" y="60444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 rot="5400000">
              <a:off x="7997359" y="69026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 rot="5400000">
              <a:off x="7997359" y="77608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 rot="5400000">
              <a:off x="7997359" y="86191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 rot="5400000">
              <a:off x="7997359" y="94773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 rot="5400000">
              <a:off x="7997359" y="103355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 rot="5400000">
              <a:off x="7997359" y="111937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 rot="5400000">
              <a:off x="7997359" y="120519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 rot="5400000">
              <a:off x="7997359" y="129101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 rot="5400000">
              <a:off x="7997359" y="137683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 rot="5400000">
              <a:off x="7997359" y="146266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 rot="5400000">
              <a:off x="7997359" y="154848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5400000">
              <a:off x="7997359" y="163430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 rot="5400000">
              <a:off x="7997359" y="172012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 rot="5400000">
              <a:off x="7997359" y="180594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 rot="5400000">
              <a:off x="7997359" y="189176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 rot="5400000">
              <a:off x="7997359" y="197759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 rot="5400000">
              <a:off x="7997359" y="206341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 rot="5400000">
              <a:off x="7997359" y="214923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 rot="5400000">
              <a:off x="7997359" y="223505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 rot="5400000">
              <a:off x="7997359" y="232087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 rot="5400000">
              <a:off x="7997359" y="240669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 rot="5400000">
              <a:off x="7997359" y="249252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 rot="5400000">
              <a:off x="7997359" y="257834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 rot="5400000">
              <a:off x="7997359" y="266416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 rot="5400000">
              <a:off x="7997359" y="274998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 rot="5400000">
              <a:off x="7997359" y="283580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 rot="5400000">
              <a:off x="7997359" y="292162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 rot="5400000">
              <a:off x="7997359" y="300744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 rot="5400000">
              <a:off x="7997359" y="309327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 rot="5400000">
              <a:off x="7997359" y="317909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 rot="5400000">
              <a:off x="7997359" y="326491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 rot="5400000">
              <a:off x="7997359" y="335073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 rot="5400000">
              <a:off x="7997359" y="343655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 rot="5400000">
              <a:off x="7997359" y="352237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 rot="5400000">
              <a:off x="7997359" y="360820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 rot="5400000">
              <a:off x="7997359" y="369402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 rot="5400000">
              <a:off x="7997359" y="377984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 rot="5400000">
              <a:off x="7997359" y="386566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 rot="5400000">
              <a:off x="7997359" y="395148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 rot="5400000">
              <a:off x="7997359" y="403730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 rot="5400000">
              <a:off x="7997359" y="412312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 rot="5400000">
              <a:off x="7997359" y="420895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 rot="5400000">
              <a:off x="7997359" y="429477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 rot="5400000">
              <a:off x="7997359" y="438059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 rot="5400000">
              <a:off x="7997359" y="446641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 rot="5400000">
              <a:off x="7997359" y="455223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 rot="5400000">
              <a:off x="7997359" y="463805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 rot="5400000">
              <a:off x="7997359" y="472388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 rot="5400000">
              <a:off x="7997359" y="480970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 rot="5400000">
              <a:off x="7997359" y="489552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 rot="5400000">
              <a:off x="7997359" y="498134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 rot="5400000">
              <a:off x="7997359" y="506716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 rot="5400000">
              <a:off x="7997359" y="515298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 rot="5400000">
              <a:off x="7997359" y="523881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 rot="5400000">
              <a:off x="7997359" y="532463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 rot="5400000">
              <a:off x="7997359" y="541045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 rot="5400000">
              <a:off x="7997359" y="549627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 rot="5400000">
              <a:off x="7997359" y="558209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 rot="5400000">
              <a:off x="7997359" y="566791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 rot="5400000">
              <a:off x="7997359" y="575373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 rot="5400000">
              <a:off x="7997359" y="583956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 rot="5400000">
              <a:off x="7997359" y="592538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 rot="5400000">
              <a:off x="7997359" y="601120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 rot="5400000">
              <a:off x="7997359" y="609702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 rot="5400000">
              <a:off x="7997359" y="618284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 rot="5400000">
              <a:off x="7997359" y="626866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0" name="Group 169"/>
            <p:cNvGrpSpPr/>
            <p:nvPr/>
          </p:nvGrpSpPr>
          <p:grpSpPr>
            <a:xfrm>
              <a:off x="8305800" y="879436"/>
              <a:ext cx="304800" cy="5162224"/>
              <a:chOff x="8305800" y="879436"/>
              <a:chExt cx="304800" cy="5162224"/>
            </a:xfrm>
          </p:grpSpPr>
          <p:sp>
            <p:nvSpPr>
              <p:cNvPr id="171" name="TextBox 170"/>
              <p:cNvSpPr txBox="1"/>
              <p:nvPr/>
            </p:nvSpPr>
            <p:spPr>
              <a:xfrm>
                <a:off x="8305800" y="328826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8305800" y="2485324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8305800" y="168238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8305800" y="879436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>
                <a:off x="8305800" y="4101152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8305800" y="488674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8305800" y="567232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</p:grpSp>
        <p:grpSp>
          <p:nvGrpSpPr>
            <p:cNvPr id="192" name="Group 191"/>
            <p:cNvGrpSpPr/>
            <p:nvPr/>
          </p:nvGrpSpPr>
          <p:grpSpPr>
            <a:xfrm rot="5400000">
              <a:off x="7725392" y="3708746"/>
              <a:ext cx="651933" cy="296333"/>
              <a:chOff x="6344076" y="2971800"/>
              <a:chExt cx="838200" cy="381000"/>
            </a:xfrm>
          </p:grpSpPr>
          <p:sp>
            <p:nvSpPr>
              <p:cNvPr id="193" name="Oval 192"/>
              <p:cNvSpPr/>
              <p:nvPr/>
            </p:nvSpPr>
            <p:spPr>
              <a:xfrm>
                <a:off x="6344076" y="2971800"/>
                <a:ext cx="8382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4" name="Straight Connector 193"/>
              <p:cNvCxnSpPr>
                <a:stCxn id="193" idx="0"/>
                <a:endCxn id="193" idx="4"/>
              </p:cNvCxnSpPr>
              <p:nvPr/>
            </p:nvCxnSpPr>
            <p:spPr>
              <a:xfrm rot="16200000" flipH="1">
                <a:off x="6572677" y="3162300"/>
                <a:ext cx="381000" cy="0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5" name="Group 194"/>
            <p:cNvGrpSpPr/>
            <p:nvPr/>
          </p:nvGrpSpPr>
          <p:grpSpPr>
            <a:xfrm>
              <a:off x="7848600" y="533400"/>
              <a:ext cx="414866" cy="5867400"/>
              <a:chOff x="7848600" y="533400"/>
              <a:chExt cx="414866" cy="5867400"/>
            </a:xfrm>
          </p:grpSpPr>
          <p:sp>
            <p:nvSpPr>
              <p:cNvPr id="196" name="Rectangle 195"/>
              <p:cNvSpPr/>
              <p:nvPr/>
            </p:nvSpPr>
            <p:spPr>
              <a:xfrm rot="5400000">
                <a:off x="5122333" y="3259667"/>
                <a:ext cx="5867400" cy="4148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7" name="Straight Connector 196"/>
              <p:cNvCxnSpPr/>
              <p:nvPr/>
            </p:nvCxnSpPr>
            <p:spPr>
              <a:xfrm flipH="1">
                <a:off x="7848600" y="3467101"/>
                <a:ext cx="41486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flipH="1">
                <a:off x="7848600" y="42672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flipH="1">
                <a:off x="7848600" y="50673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flipH="1">
                <a:off x="7848600" y="58674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flipH="1">
                <a:off x="7848600" y="10668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flipH="1">
                <a:off x="7848600" y="18669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flipH="1">
                <a:off x="7848600" y="26670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2" name="Group 205"/>
          <p:cNvGrpSpPr/>
          <p:nvPr/>
        </p:nvGrpSpPr>
        <p:grpSpPr>
          <a:xfrm>
            <a:off x="513886" y="2073353"/>
            <a:ext cx="731544" cy="1662595"/>
            <a:chOff x="3209607" y="2866030"/>
            <a:chExt cx="828393" cy="1882706"/>
          </a:xfrm>
        </p:grpSpPr>
        <p:sp>
          <p:nvSpPr>
            <p:cNvPr id="305" name="Oval 3"/>
            <p:cNvSpPr/>
            <p:nvPr/>
          </p:nvSpPr>
          <p:spPr>
            <a:xfrm>
              <a:off x="3209607" y="2866030"/>
              <a:ext cx="577365" cy="57736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6" name="Elbow Connector 9"/>
            <p:cNvCxnSpPr/>
            <p:nvPr/>
          </p:nvCxnSpPr>
          <p:spPr>
            <a:xfrm rot="16200000" flipH="1">
              <a:off x="3115474" y="3826211"/>
              <a:ext cx="1305343" cy="539708"/>
            </a:xfrm>
            <a:prstGeom prst="bentConnector3">
              <a:avLst>
                <a:gd name="adj1" fmla="val 6346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>
              <a:off x="3510840" y="3587924"/>
              <a:ext cx="251028" cy="200822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3" name="Group 16"/>
          <p:cNvGrpSpPr/>
          <p:nvPr/>
        </p:nvGrpSpPr>
        <p:grpSpPr>
          <a:xfrm>
            <a:off x="558223" y="2675578"/>
            <a:ext cx="532030" cy="1130565"/>
            <a:chOff x="3848669" y="3875964"/>
            <a:chExt cx="327546" cy="696036"/>
          </a:xfrm>
        </p:grpSpPr>
        <p:sp>
          <p:nvSpPr>
            <p:cNvPr id="303" name="Rectangle 302"/>
            <p:cNvSpPr/>
            <p:nvPr/>
          </p:nvSpPr>
          <p:spPr>
            <a:xfrm>
              <a:off x="3848669" y="4339988"/>
              <a:ext cx="327546" cy="232012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3848669" y="3875964"/>
              <a:ext cx="81886" cy="46402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8" name="Group 32"/>
          <p:cNvGrpSpPr/>
          <p:nvPr/>
        </p:nvGrpSpPr>
        <p:grpSpPr>
          <a:xfrm rot="16200000" flipH="1">
            <a:off x="763735" y="2858751"/>
            <a:ext cx="571001" cy="40374"/>
            <a:chOff x="762000" y="2895599"/>
            <a:chExt cx="7543800" cy="533401"/>
          </a:xfrm>
        </p:grpSpPr>
        <p:grpSp>
          <p:nvGrpSpPr>
            <p:cNvPr id="219" name="Group 85"/>
            <p:cNvGrpSpPr/>
            <p:nvPr/>
          </p:nvGrpSpPr>
          <p:grpSpPr>
            <a:xfrm>
              <a:off x="762000" y="2895599"/>
              <a:ext cx="7543800" cy="533401"/>
              <a:chOff x="762000" y="2895599"/>
              <a:chExt cx="7543800" cy="533401"/>
            </a:xfrm>
          </p:grpSpPr>
          <p:sp>
            <p:nvSpPr>
              <p:cNvPr id="289" name="Rectangle 288"/>
              <p:cNvSpPr/>
              <p:nvPr/>
            </p:nvSpPr>
            <p:spPr>
              <a:xfrm>
                <a:off x="762000" y="2895599"/>
                <a:ext cx="75438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0" name="Straight Connector 289"/>
              <p:cNvCxnSpPr/>
              <p:nvPr/>
            </p:nvCxnSpPr>
            <p:spPr>
              <a:xfrm rot="16200000" flipH="1">
                <a:off x="4267200" y="3162299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 rot="16200000" flipH="1">
                <a:off x="52959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 rot="16200000" flipH="1">
                <a:off x="63246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 rot="16200000" flipH="1">
                <a:off x="73533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 rot="16200000" flipH="1">
                <a:off x="11811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 rot="16200000" flipH="1">
                <a:off x="22098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 rot="16200000" flipH="1">
                <a:off x="32385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0" name="Group 84"/>
            <p:cNvGrpSpPr/>
            <p:nvPr/>
          </p:nvGrpSpPr>
          <p:grpSpPr>
            <a:xfrm>
              <a:off x="762007" y="3067859"/>
              <a:ext cx="7543791" cy="188880"/>
              <a:chOff x="762000" y="3087720"/>
              <a:chExt cx="7619952" cy="152400"/>
            </a:xfrm>
          </p:grpSpPr>
          <p:sp>
            <p:nvSpPr>
              <p:cNvPr id="221" name="Oval 220"/>
              <p:cNvSpPr/>
              <p:nvPr/>
            </p:nvSpPr>
            <p:spPr>
              <a:xfrm>
                <a:off x="7620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8734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9849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10963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12078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13192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14307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15421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Oval 228"/>
              <p:cNvSpPr/>
              <p:nvPr/>
            </p:nvSpPr>
            <p:spPr>
              <a:xfrm>
                <a:off x="16536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Oval 229"/>
              <p:cNvSpPr/>
              <p:nvPr/>
            </p:nvSpPr>
            <p:spPr>
              <a:xfrm>
                <a:off x="17651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Oval 230"/>
              <p:cNvSpPr/>
              <p:nvPr/>
            </p:nvSpPr>
            <p:spPr>
              <a:xfrm>
                <a:off x="18765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19880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20994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22109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23223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24338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25452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26567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27682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28796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29911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31025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Oval 242"/>
              <p:cNvSpPr/>
              <p:nvPr/>
            </p:nvSpPr>
            <p:spPr>
              <a:xfrm>
                <a:off x="32140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33254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34369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35484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Oval 246"/>
              <p:cNvSpPr/>
              <p:nvPr/>
            </p:nvSpPr>
            <p:spPr>
              <a:xfrm>
                <a:off x="36598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37713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Oval 248"/>
              <p:cNvSpPr/>
              <p:nvPr/>
            </p:nvSpPr>
            <p:spPr>
              <a:xfrm>
                <a:off x="38827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39942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41056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42171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43285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44400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Oval 254"/>
              <p:cNvSpPr/>
              <p:nvPr/>
            </p:nvSpPr>
            <p:spPr>
              <a:xfrm>
                <a:off x="45515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46629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47744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Oval 257"/>
              <p:cNvSpPr/>
              <p:nvPr/>
            </p:nvSpPr>
            <p:spPr>
              <a:xfrm>
                <a:off x="48858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/>
              <p:cNvSpPr/>
              <p:nvPr/>
            </p:nvSpPr>
            <p:spPr>
              <a:xfrm>
                <a:off x="49973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/>
              <p:cNvSpPr/>
              <p:nvPr/>
            </p:nvSpPr>
            <p:spPr>
              <a:xfrm>
                <a:off x="51087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52202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Oval 261"/>
              <p:cNvSpPr/>
              <p:nvPr/>
            </p:nvSpPr>
            <p:spPr>
              <a:xfrm>
                <a:off x="53316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Oval 262"/>
              <p:cNvSpPr/>
              <p:nvPr/>
            </p:nvSpPr>
            <p:spPr>
              <a:xfrm>
                <a:off x="54431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55546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56660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Oval 265"/>
              <p:cNvSpPr/>
              <p:nvPr/>
            </p:nvSpPr>
            <p:spPr>
              <a:xfrm>
                <a:off x="57775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Oval 266"/>
              <p:cNvSpPr/>
              <p:nvPr/>
            </p:nvSpPr>
            <p:spPr>
              <a:xfrm>
                <a:off x="58889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Oval 267"/>
              <p:cNvSpPr/>
              <p:nvPr/>
            </p:nvSpPr>
            <p:spPr>
              <a:xfrm>
                <a:off x="60004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Oval 268"/>
              <p:cNvSpPr/>
              <p:nvPr/>
            </p:nvSpPr>
            <p:spPr>
              <a:xfrm>
                <a:off x="61118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Oval 269"/>
              <p:cNvSpPr/>
              <p:nvPr/>
            </p:nvSpPr>
            <p:spPr>
              <a:xfrm>
                <a:off x="62233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Oval 270"/>
              <p:cNvSpPr/>
              <p:nvPr/>
            </p:nvSpPr>
            <p:spPr>
              <a:xfrm>
                <a:off x="63348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Oval 271"/>
              <p:cNvSpPr/>
              <p:nvPr/>
            </p:nvSpPr>
            <p:spPr>
              <a:xfrm>
                <a:off x="64462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Oval 272"/>
              <p:cNvSpPr/>
              <p:nvPr/>
            </p:nvSpPr>
            <p:spPr>
              <a:xfrm>
                <a:off x="65577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Oval 273"/>
              <p:cNvSpPr/>
              <p:nvPr/>
            </p:nvSpPr>
            <p:spPr>
              <a:xfrm>
                <a:off x="66691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Oval 274"/>
              <p:cNvSpPr/>
              <p:nvPr/>
            </p:nvSpPr>
            <p:spPr>
              <a:xfrm>
                <a:off x="67806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Oval 275"/>
              <p:cNvSpPr/>
              <p:nvPr/>
            </p:nvSpPr>
            <p:spPr>
              <a:xfrm>
                <a:off x="68920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Oval 276"/>
              <p:cNvSpPr/>
              <p:nvPr/>
            </p:nvSpPr>
            <p:spPr>
              <a:xfrm>
                <a:off x="70035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Oval 277"/>
              <p:cNvSpPr/>
              <p:nvPr/>
            </p:nvSpPr>
            <p:spPr>
              <a:xfrm>
                <a:off x="71149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72264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Oval 279"/>
              <p:cNvSpPr/>
              <p:nvPr/>
            </p:nvSpPr>
            <p:spPr>
              <a:xfrm>
                <a:off x="73379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Oval 280"/>
              <p:cNvSpPr/>
              <p:nvPr/>
            </p:nvSpPr>
            <p:spPr>
              <a:xfrm>
                <a:off x="74493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Oval 281"/>
              <p:cNvSpPr/>
              <p:nvPr/>
            </p:nvSpPr>
            <p:spPr>
              <a:xfrm>
                <a:off x="75608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Oval 282"/>
              <p:cNvSpPr/>
              <p:nvPr/>
            </p:nvSpPr>
            <p:spPr>
              <a:xfrm>
                <a:off x="76722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Oval 283"/>
              <p:cNvSpPr/>
              <p:nvPr/>
            </p:nvSpPr>
            <p:spPr>
              <a:xfrm>
                <a:off x="77837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Oval 284"/>
              <p:cNvSpPr/>
              <p:nvPr/>
            </p:nvSpPr>
            <p:spPr>
              <a:xfrm>
                <a:off x="78951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Oval 285"/>
              <p:cNvSpPr/>
              <p:nvPr/>
            </p:nvSpPr>
            <p:spPr>
              <a:xfrm>
                <a:off x="80066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Oval 286"/>
              <p:cNvSpPr/>
              <p:nvPr/>
            </p:nvSpPr>
            <p:spPr>
              <a:xfrm>
                <a:off x="81180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Oval 287"/>
              <p:cNvSpPr/>
              <p:nvPr/>
            </p:nvSpPr>
            <p:spPr>
              <a:xfrm>
                <a:off x="82295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83" name="TextBox 182"/>
          <p:cNvSpPr txBox="1"/>
          <p:nvPr/>
        </p:nvSpPr>
        <p:spPr>
          <a:xfrm>
            <a:off x="1111624" y="5038165"/>
            <a:ext cx="571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7" name="TextBox 186"/>
          <p:cNvSpPr txBox="1"/>
          <p:nvPr/>
        </p:nvSpPr>
        <p:spPr>
          <a:xfrm>
            <a:off x="2470213" y="3662480"/>
            <a:ext cx="267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80" name="Oval 179"/>
          <p:cNvSpPr/>
          <p:nvPr/>
        </p:nvSpPr>
        <p:spPr>
          <a:xfrm>
            <a:off x="2531456" y="2455879"/>
            <a:ext cx="191068" cy="191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Arrow Connector 181"/>
          <p:cNvCxnSpPr>
            <a:stCxn id="180" idx="4"/>
          </p:cNvCxnSpPr>
          <p:nvPr/>
        </p:nvCxnSpPr>
        <p:spPr>
          <a:xfrm flipH="1">
            <a:off x="2626197" y="2646947"/>
            <a:ext cx="793" cy="103802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 flipH="1" flipV="1">
            <a:off x="2612808" y="1958011"/>
            <a:ext cx="11226" cy="47807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9515"/>
              </p:ext>
            </p:extLst>
          </p:nvPr>
        </p:nvGraphicFramePr>
        <p:xfrm>
          <a:off x="4141788" y="2074863"/>
          <a:ext cx="1684337" cy="272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0" name="Equation" r:id="rId3" imgW="635000" imgH="1028700" progId="Equation.3">
                  <p:embed/>
                </p:oleObj>
              </mc:Choice>
              <mc:Fallback>
                <p:oleObj name="Equation" r:id="rId3" imgW="635000" imgH="1028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1788" y="2074863"/>
                        <a:ext cx="1684337" cy="2727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" name="Object 2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902499"/>
              </p:ext>
            </p:extLst>
          </p:nvPr>
        </p:nvGraphicFramePr>
        <p:xfrm>
          <a:off x="915642" y="4067474"/>
          <a:ext cx="1728788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1" name="Equation" r:id="rId5" imgW="812800" imgH="203200" progId="Equation.3">
                  <p:embed/>
                </p:oleObj>
              </mc:Choice>
              <mc:Fallback>
                <p:oleObj name="Equation" r:id="rId5" imgW="8128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642" y="4067474"/>
                        <a:ext cx="1728788" cy="43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0"/>
      <p:bldP spid="18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52" y="267358"/>
            <a:ext cx="8229600" cy="1143000"/>
          </a:xfrm>
        </p:spPr>
        <p:txBody>
          <a:bodyPr/>
          <a:lstStyle/>
          <a:p>
            <a:r>
              <a:rPr lang="en-US" dirty="0" smtClean="0"/>
              <a:t>OMG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678" y="4023585"/>
            <a:ext cx="6762466" cy="5188651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On the Ninja, a 50kg rider goes upside-down at the top of a loop.  The FF meter is held on the head-to-toe axis.  Predict the reading on the meter. (14)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Draw a force diagram for the rider. (15)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 rot="5400000">
            <a:off x="7997359" y="51862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5400000">
            <a:off x="7997359" y="60444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5400000">
            <a:off x="7997359" y="69026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5400000">
            <a:off x="7997359" y="77608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5400000">
            <a:off x="7997359" y="86191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5400000">
            <a:off x="7997359" y="94773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5400000">
            <a:off x="7997359" y="103355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rot="5400000">
            <a:off x="7997359" y="111937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5400000">
            <a:off x="7997359" y="120519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5400000">
            <a:off x="7997359" y="129101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rot="5400000">
            <a:off x="7997359" y="137683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rot="5400000">
            <a:off x="7997359" y="146266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rot="5400000">
            <a:off x="7997359" y="154848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rot="5400000">
            <a:off x="7997359" y="163430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rot="5400000">
            <a:off x="7997359" y="172012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rot="5400000">
            <a:off x="7997359" y="180594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rot="5400000">
            <a:off x="7997359" y="189176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rot="5400000">
            <a:off x="7997359" y="197759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 rot="5400000">
            <a:off x="7997359" y="206341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5400000">
            <a:off x="7997359" y="214923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5400000">
            <a:off x="7997359" y="223505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5400000">
            <a:off x="7997359" y="232087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 rot="5400000">
            <a:off x="7997359" y="240669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 rot="5400000">
            <a:off x="7997359" y="249252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 rot="5400000">
            <a:off x="7997359" y="257834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rot="5400000">
            <a:off x="7997359" y="266416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 rot="5400000">
            <a:off x="7997359" y="274998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 rot="5400000">
            <a:off x="7997359" y="283580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 rot="5400000">
            <a:off x="7997359" y="292162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 rot="5400000">
            <a:off x="7997359" y="300744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5400000">
            <a:off x="7997359" y="309327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 rot="5400000">
            <a:off x="7997359" y="317909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 rot="5400000">
            <a:off x="7997359" y="326491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rot="5400000">
            <a:off x="7997359" y="335073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 rot="5400000">
            <a:off x="7997359" y="343655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 rot="5400000">
            <a:off x="7997359" y="352237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 rot="5400000">
            <a:off x="7997359" y="360820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 rot="5400000">
            <a:off x="7997359" y="369402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 rot="5400000">
            <a:off x="7997359" y="377984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 rot="5400000">
            <a:off x="7997359" y="386566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 rot="5400000">
            <a:off x="7997359" y="395148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 rot="5400000">
            <a:off x="7997359" y="403730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 rot="5400000">
            <a:off x="7997359" y="412312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 rot="5400000">
            <a:off x="7997359" y="420895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 rot="5400000">
            <a:off x="7997359" y="429477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 rot="5400000">
            <a:off x="7997359" y="438059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 rot="5400000">
            <a:off x="7997359" y="446641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 rot="5400000">
            <a:off x="7997359" y="455223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 rot="5400000">
            <a:off x="7997359" y="463805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 rot="5400000">
            <a:off x="7997359" y="472388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 rot="5400000">
            <a:off x="7997359" y="480970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 rot="5400000">
            <a:off x="7997359" y="489552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7997359" y="498134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 rot="5400000">
            <a:off x="7997359" y="506716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7997359" y="515298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7997359" y="523881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7997359" y="532463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7997359" y="541045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7997359" y="549627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 rot="5400000">
            <a:off x="7997359" y="558209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7997359" y="566791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7997359" y="575373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 rot="5400000">
            <a:off x="7997359" y="583956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 rot="5400000">
            <a:off x="7997359" y="592538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 rot="5400000">
            <a:off x="7997359" y="601120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 rot="5400000">
            <a:off x="7997359" y="609702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7997359" y="618284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7997359" y="626866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82"/>
          <p:cNvGrpSpPr/>
          <p:nvPr/>
        </p:nvGrpSpPr>
        <p:grpSpPr>
          <a:xfrm>
            <a:off x="8148935" y="879436"/>
            <a:ext cx="461665" cy="5162224"/>
            <a:chOff x="8148935" y="879436"/>
            <a:chExt cx="461665" cy="5162224"/>
          </a:xfrm>
        </p:grpSpPr>
        <p:sp>
          <p:nvSpPr>
            <p:cNvPr id="84" name="TextBox 83"/>
            <p:cNvSpPr txBox="1"/>
            <p:nvPr/>
          </p:nvSpPr>
          <p:spPr>
            <a:xfrm>
              <a:off x="8148935" y="3288268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8148935" y="2485324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8148935" y="1682380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148935" y="879436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8148935" y="4101152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8148935" y="4886740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8148935" y="5672328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5" name="Group 90"/>
          <p:cNvGrpSpPr/>
          <p:nvPr/>
        </p:nvGrpSpPr>
        <p:grpSpPr>
          <a:xfrm rot="5400000">
            <a:off x="7725392" y="4109286"/>
            <a:ext cx="651933" cy="296333"/>
            <a:chOff x="5154304" y="2971800"/>
            <a:chExt cx="838200" cy="381000"/>
          </a:xfrm>
        </p:grpSpPr>
        <p:sp>
          <p:nvSpPr>
            <p:cNvPr id="92" name="Oval 91"/>
            <p:cNvSpPr/>
            <p:nvPr/>
          </p:nvSpPr>
          <p:spPr>
            <a:xfrm>
              <a:off x="5154304" y="2971800"/>
              <a:ext cx="8382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/>
            <p:cNvCxnSpPr>
              <a:stCxn id="92" idx="0"/>
              <a:endCxn id="92" idx="4"/>
            </p:cNvCxnSpPr>
            <p:nvPr/>
          </p:nvCxnSpPr>
          <p:spPr>
            <a:xfrm rot="16200000" flipH="1">
              <a:off x="5382904" y="3162300"/>
              <a:ext cx="381000" cy="0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 200"/>
          <p:cNvGrpSpPr/>
          <p:nvPr/>
        </p:nvGrpSpPr>
        <p:grpSpPr>
          <a:xfrm>
            <a:off x="2766528" y="1658205"/>
            <a:ext cx="2637985" cy="2000660"/>
            <a:chOff x="2766528" y="1658205"/>
            <a:chExt cx="2637985" cy="2000660"/>
          </a:xfrm>
        </p:grpSpPr>
        <p:grpSp>
          <p:nvGrpSpPr>
            <p:cNvPr id="83" name="Group 205"/>
            <p:cNvGrpSpPr/>
            <p:nvPr/>
          </p:nvGrpSpPr>
          <p:grpSpPr>
            <a:xfrm rot="10800000">
              <a:off x="4185274" y="1996270"/>
              <a:ext cx="731544" cy="1662595"/>
              <a:chOff x="3209607" y="2866030"/>
              <a:chExt cx="828393" cy="1882706"/>
            </a:xfrm>
          </p:grpSpPr>
          <p:sp>
            <p:nvSpPr>
              <p:cNvPr id="188" name="Oval 3"/>
              <p:cNvSpPr/>
              <p:nvPr/>
            </p:nvSpPr>
            <p:spPr>
              <a:xfrm>
                <a:off x="3209607" y="2866030"/>
                <a:ext cx="577365" cy="57736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9" name="Elbow Connector 9"/>
              <p:cNvCxnSpPr/>
              <p:nvPr/>
            </p:nvCxnSpPr>
            <p:spPr>
              <a:xfrm rot="16200000" flipH="1">
                <a:off x="3115474" y="3826211"/>
                <a:ext cx="1305343" cy="539708"/>
              </a:xfrm>
              <a:prstGeom prst="bentConnector3">
                <a:avLst>
                  <a:gd name="adj1" fmla="val 63462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3510840" y="3587924"/>
                <a:ext cx="251028" cy="200822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16"/>
            <p:cNvGrpSpPr/>
            <p:nvPr/>
          </p:nvGrpSpPr>
          <p:grpSpPr>
            <a:xfrm rot="10800000">
              <a:off x="4340450" y="1926075"/>
              <a:ext cx="532030" cy="1130565"/>
              <a:chOff x="3848669" y="3875964"/>
              <a:chExt cx="327546" cy="696036"/>
            </a:xfrm>
          </p:grpSpPr>
          <p:sp>
            <p:nvSpPr>
              <p:cNvPr id="186" name="Rectangle 185"/>
              <p:cNvSpPr/>
              <p:nvPr/>
            </p:nvSpPr>
            <p:spPr>
              <a:xfrm>
                <a:off x="3848669" y="4339988"/>
                <a:ext cx="327546" cy="232012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3848669" y="3875964"/>
                <a:ext cx="81886" cy="464024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7" name="Rounded Rectangle 96"/>
            <p:cNvSpPr/>
            <p:nvPr/>
          </p:nvSpPr>
          <p:spPr>
            <a:xfrm rot="10800000">
              <a:off x="2766528" y="1907597"/>
              <a:ext cx="2637985" cy="97538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4" name="Group 21"/>
            <p:cNvGrpSpPr/>
            <p:nvPr/>
          </p:nvGrpSpPr>
          <p:grpSpPr>
            <a:xfrm rot="10800000">
              <a:off x="2988218" y="1658205"/>
              <a:ext cx="483999" cy="203207"/>
              <a:chOff x="4697106" y="4626591"/>
              <a:chExt cx="297976" cy="125105"/>
            </a:xfrm>
          </p:grpSpPr>
          <p:sp>
            <p:nvSpPr>
              <p:cNvPr id="184" name="Oval 183"/>
              <p:cNvSpPr/>
              <p:nvPr/>
            </p:nvSpPr>
            <p:spPr>
              <a:xfrm>
                <a:off x="4872252" y="4626591"/>
                <a:ext cx="122830" cy="1228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4697106" y="4628866"/>
                <a:ext cx="122830" cy="1228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5" name="Group 22"/>
            <p:cNvGrpSpPr/>
            <p:nvPr/>
          </p:nvGrpSpPr>
          <p:grpSpPr>
            <a:xfrm rot="10800000">
              <a:off x="4713622" y="1658205"/>
              <a:ext cx="483999" cy="203207"/>
              <a:chOff x="4697106" y="4626591"/>
              <a:chExt cx="297976" cy="125105"/>
            </a:xfrm>
          </p:grpSpPr>
          <p:sp>
            <p:nvSpPr>
              <p:cNvPr id="182" name="Oval 181"/>
              <p:cNvSpPr/>
              <p:nvPr/>
            </p:nvSpPr>
            <p:spPr>
              <a:xfrm>
                <a:off x="4872252" y="4626591"/>
                <a:ext cx="122830" cy="1228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4697106" y="4628866"/>
                <a:ext cx="122830" cy="1228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6" name="Group 25"/>
            <p:cNvGrpSpPr/>
            <p:nvPr/>
          </p:nvGrpSpPr>
          <p:grpSpPr>
            <a:xfrm rot="10800000">
              <a:off x="3339198" y="1926075"/>
              <a:ext cx="532030" cy="1130565"/>
              <a:chOff x="3848669" y="3875964"/>
              <a:chExt cx="327546" cy="696036"/>
            </a:xfrm>
          </p:grpSpPr>
          <p:sp>
            <p:nvSpPr>
              <p:cNvPr id="180" name="Rectangle 179"/>
              <p:cNvSpPr/>
              <p:nvPr/>
            </p:nvSpPr>
            <p:spPr>
              <a:xfrm>
                <a:off x="3848669" y="4339988"/>
                <a:ext cx="327546" cy="232012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3848669" y="3875964"/>
                <a:ext cx="81886" cy="464024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8" name="Group 32"/>
            <p:cNvGrpSpPr/>
            <p:nvPr/>
          </p:nvGrpSpPr>
          <p:grpSpPr>
            <a:xfrm rot="5400000" flipH="1">
              <a:off x="4095968" y="2833093"/>
              <a:ext cx="571001" cy="40374"/>
              <a:chOff x="762000" y="2895599"/>
              <a:chExt cx="7543800" cy="533401"/>
            </a:xfrm>
          </p:grpSpPr>
          <p:grpSp>
            <p:nvGrpSpPr>
              <p:cNvPr id="99" name="Group 85"/>
              <p:cNvGrpSpPr/>
              <p:nvPr/>
            </p:nvGrpSpPr>
            <p:grpSpPr>
              <a:xfrm>
                <a:off x="762000" y="2895599"/>
                <a:ext cx="7543800" cy="533401"/>
                <a:chOff x="762000" y="2895599"/>
                <a:chExt cx="7543800" cy="533401"/>
              </a:xfrm>
            </p:grpSpPr>
            <p:sp>
              <p:nvSpPr>
                <p:cNvPr id="172" name="Rectangle 171"/>
                <p:cNvSpPr/>
                <p:nvPr/>
              </p:nvSpPr>
              <p:spPr>
                <a:xfrm>
                  <a:off x="762000" y="2895599"/>
                  <a:ext cx="75438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3" name="Straight Connector 172"/>
                <p:cNvCxnSpPr/>
                <p:nvPr/>
              </p:nvCxnSpPr>
              <p:spPr>
                <a:xfrm rot="16200000" flipH="1">
                  <a:off x="4267200" y="3162299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6200000" flipH="1">
                  <a:off x="52959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rot="16200000" flipH="1">
                  <a:off x="63246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 rot="16200000" flipH="1">
                  <a:off x="73533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16200000" flipH="1">
                  <a:off x="11811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rot="16200000" flipH="1">
                  <a:off x="22098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16200000" flipH="1">
                  <a:off x="32385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Group 84"/>
              <p:cNvGrpSpPr/>
              <p:nvPr/>
            </p:nvGrpSpPr>
            <p:grpSpPr>
              <a:xfrm>
                <a:off x="762005" y="3067859"/>
                <a:ext cx="7543791" cy="188880"/>
                <a:chOff x="762000" y="3087720"/>
                <a:chExt cx="7619952" cy="152400"/>
              </a:xfrm>
            </p:grpSpPr>
            <p:sp>
              <p:nvSpPr>
                <p:cNvPr id="104" name="Oval 103"/>
                <p:cNvSpPr/>
                <p:nvPr/>
              </p:nvSpPr>
              <p:spPr>
                <a:xfrm>
                  <a:off x="76200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Oval 104"/>
                <p:cNvSpPr/>
                <p:nvPr/>
              </p:nvSpPr>
              <p:spPr>
                <a:xfrm>
                  <a:off x="87345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Oval 105"/>
                <p:cNvSpPr/>
                <p:nvPr/>
              </p:nvSpPr>
              <p:spPr>
                <a:xfrm>
                  <a:off x="98491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Oval 106"/>
                <p:cNvSpPr/>
                <p:nvPr/>
              </p:nvSpPr>
              <p:spPr>
                <a:xfrm>
                  <a:off x="109636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Oval 107"/>
                <p:cNvSpPr/>
                <p:nvPr/>
              </p:nvSpPr>
              <p:spPr>
                <a:xfrm>
                  <a:off x="120782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Oval 108"/>
                <p:cNvSpPr/>
                <p:nvPr/>
              </p:nvSpPr>
              <p:spPr>
                <a:xfrm>
                  <a:off x="131928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Oval 109"/>
                <p:cNvSpPr/>
                <p:nvPr/>
              </p:nvSpPr>
              <p:spPr>
                <a:xfrm>
                  <a:off x="143073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Oval 110"/>
                <p:cNvSpPr/>
                <p:nvPr/>
              </p:nvSpPr>
              <p:spPr>
                <a:xfrm>
                  <a:off x="154219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Oval 111"/>
                <p:cNvSpPr/>
                <p:nvPr/>
              </p:nvSpPr>
              <p:spPr>
                <a:xfrm>
                  <a:off x="165364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>
                  <a:off x="176510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>
                  <a:off x="187656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Oval 114"/>
                <p:cNvSpPr/>
                <p:nvPr/>
              </p:nvSpPr>
              <p:spPr>
                <a:xfrm>
                  <a:off x="198801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>
                  <a:off x="209947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Oval 116"/>
                <p:cNvSpPr/>
                <p:nvPr/>
              </p:nvSpPr>
              <p:spPr>
                <a:xfrm>
                  <a:off x="221092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Oval 117"/>
                <p:cNvSpPr/>
                <p:nvPr/>
              </p:nvSpPr>
              <p:spPr>
                <a:xfrm>
                  <a:off x="232238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118"/>
                <p:cNvSpPr/>
                <p:nvPr/>
              </p:nvSpPr>
              <p:spPr>
                <a:xfrm>
                  <a:off x="243384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Oval 119"/>
                <p:cNvSpPr/>
                <p:nvPr/>
              </p:nvSpPr>
              <p:spPr>
                <a:xfrm>
                  <a:off x="254529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Oval 120"/>
                <p:cNvSpPr/>
                <p:nvPr/>
              </p:nvSpPr>
              <p:spPr>
                <a:xfrm>
                  <a:off x="265675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Oval 121"/>
                <p:cNvSpPr/>
                <p:nvPr/>
              </p:nvSpPr>
              <p:spPr>
                <a:xfrm>
                  <a:off x="276820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Oval 122"/>
                <p:cNvSpPr/>
                <p:nvPr/>
              </p:nvSpPr>
              <p:spPr>
                <a:xfrm>
                  <a:off x="287966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Oval 123"/>
                <p:cNvSpPr/>
                <p:nvPr/>
              </p:nvSpPr>
              <p:spPr>
                <a:xfrm>
                  <a:off x="299112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Oval 124"/>
                <p:cNvSpPr/>
                <p:nvPr/>
              </p:nvSpPr>
              <p:spPr>
                <a:xfrm>
                  <a:off x="310257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Oval 125"/>
                <p:cNvSpPr/>
                <p:nvPr/>
              </p:nvSpPr>
              <p:spPr>
                <a:xfrm>
                  <a:off x="321403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Oval 126"/>
                <p:cNvSpPr/>
                <p:nvPr/>
              </p:nvSpPr>
              <p:spPr>
                <a:xfrm>
                  <a:off x="332548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Oval 127"/>
                <p:cNvSpPr/>
                <p:nvPr/>
              </p:nvSpPr>
              <p:spPr>
                <a:xfrm>
                  <a:off x="343694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Oval 128"/>
                <p:cNvSpPr/>
                <p:nvPr/>
              </p:nvSpPr>
              <p:spPr>
                <a:xfrm>
                  <a:off x="354840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/>
                <p:cNvSpPr/>
                <p:nvPr/>
              </p:nvSpPr>
              <p:spPr>
                <a:xfrm>
                  <a:off x="365985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377131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388276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Oval 132"/>
                <p:cNvSpPr/>
                <p:nvPr/>
              </p:nvSpPr>
              <p:spPr>
                <a:xfrm>
                  <a:off x="399422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/>
                <p:cNvSpPr/>
                <p:nvPr/>
              </p:nvSpPr>
              <p:spPr>
                <a:xfrm>
                  <a:off x="410568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Oval 134"/>
                <p:cNvSpPr/>
                <p:nvPr/>
              </p:nvSpPr>
              <p:spPr>
                <a:xfrm>
                  <a:off x="421713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432859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Oval 136"/>
                <p:cNvSpPr/>
                <p:nvPr/>
              </p:nvSpPr>
              <p:spPr>
                <a:xfrm>
                  <a:off x="444004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Oval 137"/>
                <p:cNvSpPr/>
                <p:nvPr/>
              </p:nvSpPr>
              <p:spPr>
                <a:xfrm>
                  <a:off x="455150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Oval 138"/>
                <p:cNvSpPr/>
                <p:nvPr/>
              </p:nvSpPr>
              <p:spPr>
                <a:xfrm>
                  <a:off x="466296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Oval 139"/>
                <p:cNvSpPr/>
                <p:nvPr/>
              </p:nvSpPr>
              <p:spPr>
                <a:xfrm>
                  <a:off x="477441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Oval 140"/>
                <p:cNvSpPr/>
                <p:nvPr/>
              </p:nvSpPr>
              <p:spPr>
                <a:xfrm>
                  <a:off x="488587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Oval 141"/>
                <p:cNvSpPr/>
                <p:nvPr/>
              </p:nvSpPr>
              <p:spPr>
                <a:xfrm>
                  <a:off x="499732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Oval 142"/>
                <p:cNvSpPr/>
                <p:nvPr/>
              </p:nvSpPr>
              <p:spPr>
                <a:xfrm>
                  <a:off x="510878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Oval 143"/>
                <p:cNvSpPr/>
                <p:nvPr/>
              </p:nvSpPr>
              <p:spPr>
                <a:xfrm>
                  <a:off x="522024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Oval 144"/>
                <p:cNvSpPr/>
                <p:nvPr/>
              </p:nvSpPr>
              <p:spPr>
                <a:xfrm>
                  <a:off x="533169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>
                  <a:off x="544315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Oval 146"/>
                <p:cNvSpPr/>
                <p:nvPr/>
              </p:nvSpPr>
              <p:spPr>
                <a:xfrm>
                  <a:off x="555460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Oval 147"/>
                <p:cNvSpPr/>
                <p:nvPr/>
              </p:nvSpPr>
              <p:spPr>
                <a:xfrm>
                  <a:off x="566606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Oval 148"/>
                <p:cNvSpPr/>
                <p:nvPr/>
              </p:nvSpPr>
              <p:spPr>
                <a:xfrm>
                  <a:off x="577752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Oval 149"/>
                <p:cNvSpPr/>
                <p:nvPr/>
              </p:nvSpPr>
              <p:spPr>
                <a:xfrm>
                  <a:off x="588897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Oval 150"/>
                <p:cNvSpPr/>
                <p:nvPr/>
              </p:nvSpPr>
              <p:spPr>
                <a:xfrm>
                  <a:off x="600043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Oval 151"/>
                <p:cNvSpPr/>
                <p:nvPr/>
              </p:nvSpPr>
              <p:spPr>
                <a:xfrm>
                  <a:off x="611188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622334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633480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Oval 154"/>
                <p:cNvSpPr/>
                <p:nvPr/>
              </p:nvSpPr>
              <p:spPr>
                <a:xfrm>
                  <a:off x="644625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Oval 155"/>
                <p:cNvSpPr/>
                <p:nvPr/>
              </p:nvSpPr>
              <p:spPr>
                <a:xfrm>
                  <a:off x="655771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/>
                <p:cNvSpPr/>
                <p:nvPr/>
              </p:nvSpPr>
              <p:spPr>
                <a:xfrm>
                  <a:off x="666916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Oval 157"/>
                <p:cNvSpPr/>
                <p:nvPr/>
              </p:nvSpPr>
              <p:spPr>
                <a:xfrm>
                  <a:off x="678062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Oval 158"/>
                <p:cNvSpPr/>
                <p:nvPr/>
              </p:nvSpPr>
              <p:spPr>
                <a:xfrm>
                  <a:off x="689208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Oval 159"/>
                <p:cNvSpPr/>
                <p:nvPr/>
              </p:nvSpPr>
              <p:spPr>
                <a:xfrm>
                  <a:off x="700353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Oval 160"/>
                <p:cNvSpPr/>
                <p:nvPr/>
              </p:nvSpPr>
              <p:spPr>
                <a:xfrm>
                  <a:off x="711499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Oval 161"/>
                <p:cNvSpPr/>
                <p:nvPr/>
              </p:nvSpPr>
              <p:spPr>
                <a:xfrm>
                  <a:off x="722644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Oval 162"/>
                <p:cNvSpPr/>
                <p:nvPr/>
              </p:nvSpPr>
              <p:spPr>
                <a:xfrm>
                  <a:off x="733790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Oval 163"/>
                <p:cNvSpPr/>
                <p:nvPr/>
              </p:nvSpPr>
              <p:spPr>
                <a:xfrm>
                  <a:off x="744936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Oval 164"/>
                <p:cNvSpPr/>
                <p:nvPr/>
              </p:nvSpPr>
              <p:spPr>
                <a:xfrm>
                  <a:off x="756081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>
                  <a:off x="767227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Oval 166"/>
                <p:cNvSpPr/>
                <p:nvPr/>
              </p:nvSpPr>
              <p:spPr>
                <a:xfrm>
                  <a:off x="778372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Oval 167"/>
                <p:cNvSpPr/>
                <p:nvPr/>
              </p:nvSpPr>
              <p:spPr>
                <a:xfrm>
                  <a:off x="789518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Oval 168"/>
                <p:cNvSpPr/>
                <p:nvPr/>
              </p:nvSpPr>
              <p:spPr>
                <a:xfrm>
                  <a:off x="800664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Oval 169"/>
                <p:cNvSpPr/>
                <p:nvPr/>
              </p:nvSpPr>
              <p:spPr>
                <a:xfrm>
                  <a:off x="811809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" name="Oval 170"/>
                <p:cNvSpPr/>
                <p:nvPr/>
              </p:nvSpPr>
              <p:spPr>
                <a:xfrm>
                  <a:off x="822955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01" name="Group 205"/>
          <p:cNvGrpSpPr/>
          <p:nvPr/>
        </p:nvGrpSpPr>
        <p:grpSpPr>
          <a:xfrm>
            <a:off x="7848600" y="533400"/>
            <a:ext cx="414866" cy="5867400"/>
            <a:chOff x="7848600" y="533400"/>
            <a:chExt cx="414866" cy="5867400"/>
          </a:xfrm>
        </p:grpSpPr>
        <p:sp>
          <p:nvSpPr>
            <p:cNvPr id="75" name="Rectangle 74"/>
            <p:cNvSpPr/>
            <p:nvPr/>
          </p:nvSpPr>
          <p:spPr>
            <a:xfrm rot="5400000">
              <a:off x="5122333" y="3259667"/>
              <a:ext cx="5867400" cy="4148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/>
            <p:nvPr/>
          </p:nvCxnSpPr>
          <p:spPr>
            <a:xfrm flipH="1">
              <a:off x="7848600" y="3467101"/>
              <a:ext cx="414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7848600" y="42672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H="1">
              <a:off x="7848600" y="50673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7848600" y="58674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7848600" y="10668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7848600" y="18669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7848600" y="26670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215"/>
          <p:cNvGrpSpPr/>
          <p:nvPr/>
        </p:nvGrpSpPr>
        <p:grpSpPr>
          <a:xfrm>
            <a:off x="1911828" y="2110850"/>
            <a:ext cx="1677534" cy="1909263"/>
            <a:chOff x="5528483" y="2922891"/>
            <a:chExt cx="1677534" cy="1909263"/>
          </a:xfrm>
        </p:grpSpPr>
        <p:cxnSp>
          <p:nvCxnSpPr>
            <p:cNvPr id="207" name="Straight Arrow Connector 206"/>
            <p:cNvCxnSpPr/>
            <p:nvPr/>
          </p:nvCxnSpPr>
          <p:spPr>
            <a:xfrm flipH="1">
              <a:off x="6075527" y="4653893"/>
              <a:ext cx="1130490" cy="1588"/>
            </a:xfrm>
            <a:prstGeom prst="straightConnector1">
              <a:avLst/>
            </a:prstGeom>
            <a:ln w="762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Arrow Connector 207"/>
            <p:cNvCxnSpPr/>
            <p:nvPr/>
          </p:nvCxnSpPr>
          <p:spPr>
            <a:xfrm rot="5400000">
              <a:off x="5799169" y="4077264"/>
              <a:ext cx="550453" cy="2274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Arrow Connector 208"/>
            <p:cNvCxnSpPr/>
            <p:nvPr/>
          </p:nvCxnSpPr>
          <p:spPr>
            <a:xfrm rot="5400000">
              <a:off x="5796894" y="3392601"/>
              <a:ext cx="555003" cy="2274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TextBox 209"/>
            <p:cNvSpPr txBox="1"/>
            <p:nvPr/>
          </p:nvSpPr>
          <p:spPr>
            <a:xfrm>
              <a:off x="5610366" y="4462822"/>
              <a:ext cx="6687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5528483" y="2922891"/>
              <a:ext cx="6687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Symbol" pitchFamily="18" charset="2"/>
                </a:rPr>
                <a:t>S</a:t>
              </a:r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5583075" y="3638262"/>
              <a:ext cx="6687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</p:grpSp>
      <p:sp>
        <p:nvSpPr>
          <p:cNvPr id="200" name="Block Arc 199"/>
          <p:cNvSpPr/>
          <p:nvPr/>
        </p:nvSpPr>
        <p:spPr>
          <a:xfrm>
            <a:off x="982639" y="1371600"/>
            <a:ext cx="6209731" cy="5486400"/>
          </a:xfrm>
          <a:prstGeom prst="blockArc">
            <a:avLst>
              <a:gd name="adj1" fmla="val 10845535"/>
              <a:gd name="adj2" fmla="val 21563139"/>
              <a:gd name="adj3" fmla="val 1818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-1.94444E-6 -0.28958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How does that tube thing work?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called an accelerometer, but it doesn’t really measure acceleration. (1)</a:t>
            </a:r>
            <a:endParaRPr lang="en-US" dirty="0"/>
          </a:p>
        </p:txBody>
      </p:sp>
      <p:grpSp>
        <p:nvGrpSpPr>
          <p:cNvPr id="95" name="Group 94"/>
          <p:cNvGrpSpPr/>
          <p:nvPr/>
        </p:nvGrpSpPr>
        <p:grpSpPr>
          <a:xfrm>
            <a:off x="762000" y="3810000"/>
            <a:ext cx="7543800" cy="837337"/>
            <a:chOff x="762000" y="3810000"/>
            <a:chExt cx="7543800" cy="837337"/>
          </a:xfrm>
        </p:grpSpPr>
        <p:sp>
          <p:nvSpPr>
            <p:cNvPr id="5" name="Rectangle 4"/>
            <p:cNvSpPr/>
            <p:nvPr/>
          </p:nvSpPr>
          <p:spPr>
            <a:xfrm>
              <a:off x="762000" y="3810000"/>
              <a:ext cx="75438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rot="16200000" flipH="1">
              <a:off x="4267200" y="4076700"/>
              <a:ext cx="533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5295900" y="4076701"/>
              <a:ext cx="5334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6324600" y="4076701"/>
              <a:ext cx="5334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7353300" y="4076701"/>
              <a:ext cx="5334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1181100" y="4076701"/>
              <a:ext cx="5334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2209800" y="4076701"/>
              <a:ext cx="5334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3238500" y="4076701"/>
              <a:ext cx="5334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Group 93"/>
            <p:cNvGrpSpPr/>
            <p:nvPr/>
          </p:nvGrpSpPr>
          <p:grpSpPr>
            <a:xfrm>
              <a:off x="762000" y="3982260"/>
              <a:ext cx="7543800" cy="188880"/>
              <a:chOff x="762000" y="3982260"/>
              <a:chExt cx="7543800" cy="18888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762000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872342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982684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093026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203369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313711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424053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534395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644737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755079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1865421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975763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086106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2196448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2306790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2417132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2527474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2637816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2748158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2858501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2968843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079185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189527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299869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410211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520553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630896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741238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3851580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961922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4072264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4182606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4292948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4403290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4513633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4623975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4734317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4844659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4955001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5065343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5175685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5286028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5396370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5506712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5617054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5727396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5837738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5948080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6058422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6168765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6279107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6389449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6499791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6610133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6720475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6830817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6941160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7051502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7161844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7272186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7382528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7492870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7603212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7713555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7823897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7934239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8044581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8154923" y="3982260"/>
                <a:ext cx="150877" cy="18888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4114800" y="3886200"/>
              <a:ext cx="838200" cy="381000"/>
              <a:chOff x="5154304" y="2971800"/>
              <a:chExt cx="838200" cy="3810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154304" y="2971800"/>
                <a:ext cx="8382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9" name="Straight Connector 88"/>
              <p:cNvCxnSpPr>
                <a:stCxn id="15" idx="0"/>
                <a:endCxn id="15" idx="4"/>
              </p:cNvCxnSpPr>
              <p:nvPr/>
            </p:nvCxnSpPr>
            <p:spPr>
              <a:xfrm rot="16200000" flipH="1">
                <a:off x="5382904" y="3162300"/>
                <a:ext cx="381000" cy="0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Group 102"/>
            <p:cNvGrpSpPr/>
            <p:nvPr/>
          </p:nvGrpSpPr>
          <p:grpSpPr>
            <a:xfrm>
              <a:off x="1295400" y="4278005"/>
              <a:ext cx="6477000" cy="369332"/>
              <a:chOff x="1295400" y="3363604"/>
              <a:chExt cx="6477000" cy="369332"/>
            </a:xfrm>
          </p:grpSpPr>
          <p:sp>
            <p:nvSpPr>
              <p:cNvPr id="93" name="TextBox 92"/>
              <p:cNvSpPr txBox="1"/>
              <p:nvPr/>
            </p:nvSpPr>
            <p:spPr>
              <a:xfrm>
                <a:off x="4384344" y="3363604"/>
                <a:ext cx="30480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5423848" y="3363604"/>
                <a:ext cx="30480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6449704" y="3363604"/>
                <a:ext cx="30480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7467600" y="3363604"/>
                <a:ext cx="30480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3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3352800" y="3363604"/>
                <a:ext cx="30480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321256" y="3363604"/>
                <a:ext cx="30480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295400" y="3363604"/>
                <a:ext cx="30480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3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52" y="0"/>
            <a:ext cx="8229600" cy="1143000"/>
          </a:xfrm>
        </p:spPr>
        <p:txBody>
          <a:bodyPr/>
          <a:lstStyle/>
          <a:p>
            <a:r>
              <a:rPr lang="en-US" dirty="0" smtClean="0"/>
              <a:t>Frame of Reference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848" y="4353636"/>
            <a:ext cx="7294728" cy="214269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Before we go on, notice that from the rider’s inverted point of view, the FF meter is moving “down” towards his lap.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 this FF reading is for a force directed which way? (16)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 rot="5400000">
            <a:off x="7997359" y="51862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 rot="5400000">
            <a:off x="7997359" y="60444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rot="5400000">
            <a:off x="7997359" y="69026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rot="5400000">
            <a:off x="7997359" y="77608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5400000">
            <a:off x="7997359" y="86191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5400000">
            <a:off x="7997359" y="94773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5400000">
            <a:off x="7997359" y="103355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5400000">
            <a:off x="7997359" y="111937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5400000">
            <a:off x="7997359" y="120519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5400000">
            <a:off x="7997359" y="129101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rot="5400000">
            <a:off x="7997359" y="137683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5400000">
            <a:off x="7997359" y="146266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5400000">
            <a:off x="7997359" y="154848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rot="5400000">
            <a:off x="7997359" y="163430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rot="5400000">
            <a:off x="7997359" y="172012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rot="5400000">
            <a:off x="7997359" y="180594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rot="5400000">
            <a:off x="7997359" y="189176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rot="5400000">
            <a:off x="7997359" y="197759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rot="5400000">
            <a:off x="7997359" y="206341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rot="5400000">
            <a:off x="7997359" y="214923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rot="5400000">
            <a:off x="7997359" y="223505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 rot="5400000">
            <a:off x="7997359" y="232087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5400000">
            <a:off x="7997359" y="240669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5400000">
            <a:off x="7997359" y="249252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5400000">
            <a:off x="7997359" y="257834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 rot="5400000">
            <a:off x="7997359" y="266416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 rot="5400000">
            <a:off x="7997359" y="274998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 rot="5400000">
            <a:off x="7997359" y="283580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rot="5400000">
            <a:off x="7997359" y="292162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 rot="5400000">
            <a:off x="7997359" y="300744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 rot="5400000">
            <a:off x="7997359" y="309327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 rot="5400000">
            <a:off x="7997359" y="317909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 rot="5400000">
            <a:off x="7997359" y="326491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5400000">
            <a:off x="7997359" y="335073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 rot="5400000">
            <a:off x="7997359" y="343655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 rot="5400000">
            <a:off x="7997359" y="352237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rot="5400000">
            <a:off x="7997359" y="360820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 rot="5400000">
            <a:off x="7997359" y="369402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 rot="5400000">
            <a:off x="7997359" y="377984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 rot="5400000">
            <a:off x="7997359" y="386566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 rot="5400000">
            <a:off x="7997359" y="395148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 rot="5400000">
            <a:off x="7997359" y="403730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 rot="5400000">
            <a:off x="7997359" y="412312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 rot="5400000">
            <a:off x="7997359" y="420895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 rot="5400000">
            <a:off x="7997359" y="429477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 rot="5400000">
            <a:off x="7997359" y="438059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 rot="5400000">
            <a:off x="7997359" y="446641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 rot="5400000">
            <a:off x="7997359" y="455223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 rot="5400000">
            <a:off x="7997359" y="463805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 rot="5400000">
            <a:off x="7997359" y="472388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 rot="5400000">
            <a:off x="7997359" y="480970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 rot="5400000">
            <a:off x="7997359" y="489552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 rot="5400000">
            <a:off x="7997359" y="498134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 rot="5400000">
            <a:off x="7997359" y="506716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 rot="5400000">
            <a:off x="7997359" y="515298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7997359" y="523881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 rot="5400000">
            <a:off x="7997359" y="5324631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7997359" y="5410453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7997359" y="549627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7997359" y="5582096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7997359" y="566791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7997359" y="5753739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 rot="5400000">
            <a:off x="7997359" y="5839560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7997359" y="5925382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7997359" y="6011204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 rot="5400000">
            <a:off x="7997359" y="6097025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 rot="5400000">
            <a:off x="7997359" y="6182847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 rot="5400000">
            <a:off x="7997359" y="6268668"/>
            <a:ext cx="117349" cy="146907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82"/>
          <p:cNvGrpSpPr/>
          <p:nvPr/>
        </p:nvGrpSpPr>
        <p:grpSpPr>
          <a:xfrm>
            <a:off x="8148935" y="879436"/>
            <a:ext cx="461665" cy="5162224"/>
            <a:chOff x="8148935" y="879436"/>
            <a:chExt cx="461665" cy="5162224"/>
          </a:xfrm>
        </p:grpSpPr>
        <p:sp>
          <p:nvSpPr>
            <p:cNvPr id="73" name="TextBox 72"/>
            <p:cNvSpPr txBox="1"/>
            <p:nvPr/>
          </p:nvSpPr>
          <p:spPr>
            <a:xfrm>
              <a:off x="8148935" y="3288268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148935" y="2485324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148935" y="1682380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148935" y="879436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148935" y="4101152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8148935" y="4886740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8148935" y="5672328"/>
              <a:ext cx="461665" cy="3693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80" name="Group 90"/>
          <p:cNvGrpSpPr/>
          <p:nvPr/>
        </p:nvGrpSpPr>
        <p:grpSpPr>
          <a:xfrm rot="5400000">
            <a:off x="7725392" y="4109286"/>
            <a:ext cx="651933" cy="296333"/>
            <a:chOff x="5154304" y="2971800"/>
            <a:chExt cx="838200" cy="381000"/>
          </a:xfrm>
        </p:grpSpPr>
        <p:sp>
          <p:nvSpPr>
            <p:cNvPr id="81" name="Oval 80"/>
            <p:cNvSpPr/>
            <p:nvPr/>
          </p:nvSpPr>
          <p:spPr>
            <a:xfrm>
              <a:off x="5154304" y="2971800"/>
              <a:ext cx="8382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2" name="Straight Connector 81"/>
            <p:cNvCxnSpPr>
              <a:stCxn id="81" idx="0"/>
              <a:endCxn id="81" idx="4"/>
            </p:cNvCxnSpPr>
            <p:nvPr/>
          </p:nvCxnSpPr>
          <p:spPr>
            <a:xfrm rot="16200000" flipH="1">
              <a:off x="5382904" y="3162300"/>
              <a:ext cx="381000" cy="0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205"/>
          <p:cNvGrpSpPr/>
          <p:nvPr/>
        </p:nvGrpSpPr>
        <p:grpSpPr>
          <a:xfrm>
            <a:off x="7848600" y="533400"/>
            <a:ext cx="414866" cy="5867400"/>
            <a:chOff x="7848600" y="533400"/>
            <a:chExt cx="414866" cy="5867400"/>
          </a:xfrm>
        </p:grpSpPr>
        <p:sp>
          <p:nvSpPr>
            <p:cNvPr id="84" name="Rectangle 83"/>
            <p:cNvSpPr/>
            <p:nvPr/>
          </p:nvSpPr>
          <p:spPr>
            <a:xfrm rot="5400000">
              <a:off x="5122333" y="3259667"/>
              <a:ext cx="5867400" cy="4148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/>
            <p:nvPr/>
          </p:nvCxnSpPr>
          <p:spPr>
            <a:xfrm flipH="1">
              <a:off x="7848600" y="3467101"/>
              <a:ext cx="414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7848600" y="42672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H="1">
              <a:off x="7848600" y="50673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>
              <a:off x="7848600" y="58674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>
              <a:off x="7848600" y="10668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>
              <a:off x="7848600" y="18669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7848600" y="2667001"/>
              <a:ext cx="41486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190"/>
          <p:cNvGrpSpPr/>
          <p:nvPr/>
        </p:nvGrpSpPr>
        <p:grpSpPr>
          <a:xfrm rot="10800000">
            <a:off x="2848414" y="1357954"/>
            <a:ext cx="3788020" cy="2872852"/>
            <a:chOff x="2534516" y="3452884"/>
            <a:chExt cx="2987228" cy="2265528"/>
          </a:xfrm>
        </p:grpSpPr>
        <p:grpSp>
          <p:nvGrpSpPr>
            <p:cNvPr id="93" name="Group 205"/>
            <p:cNvGrpSpPr/>
            <p:nvPr/>
          </p:nvGrpSpPr>
          <p:grpSpPr>
            <a:xfrm>
              <a:off x="3086777" y="3452884"/>
              <a:ext cx="828393" cy="1882706"/>
              <a:chOff x="3209607" y="2866030"/>
              <a:chExt cx="828393" cy="1882706"/>
            </a:xfrm>
          </p:grpSpPr>
          <p:sp>
            <p:nvSpPr>
              <p:cNvPr id="186" name="Oval 3"/>
              <p:cNvSpPr/>
              <p:nvPr/>
            </p:nvSpPr>
            <p:spPr>
              <a:xfrm>
                <a:off x="3209607" y="2866030"/>
                <a:ext cx="577365" cy="57736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7" name="Elbow Connector 9"/>
              <p:cNvCxnSpPr/>
              <p:nvPr/>
            </p:nvCxnSpPr>
            <p:spPr>
              <a:xfrm rot="16200000" flipH="1">
                <a:off x="3115474" y="3826211"/>
                <a:ext cx="1305343" cy="539708"/>
              </a:xfrm>
              <a:prstGeom prst="bentConnector3">
                <a:avLst>
                  <a:gd name="adj1" fmla="val 63462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>
                <a:off x="3510840" y="3587924"/>
                <a:ext cx="251028" cy="200822"/>
              </a:xfrm>
              <a:prstGeom prst="lin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16"/>
            <p:cNvGrpSpPr/>
            <p:nvPr/>
          </p:nvGrpSpPr>
          <p:grpSpPr>
            <a:xfrm>
              <a:off x="3136984" y="4134838"/>
              <a:ext cx="602466" cy="1280241"/>
              <a:chOff x="3848669" y="3875964"/>
              <a:chExt cx="327546" cy="696036"/>
            </a:xfrm>
          </p:grpSpPr>
          <p:sp>
            <p:nvSpPr>
              <p:cNvPr id="184" name="Rectangle 183"/>
              <p:cNvSpPr/>
              <p:nvPr/>
            </p:nvSpPr>
            <p:spPr>
              <a:xfrm>
                <a:off x="3848669" y="4339988"/>
                <a:ext cx="327546" cy="232012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3848669" y="3875964"/>
                <a:ext cx="81886" cy="464024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5" name="Rounded Rectangle 94"/>
            <p:cNvSpPr/>
            <p:nvPr/>
          </p:nvSpPr>
          <p:spPr>
            <a:xfrm>
              <a:off x="2534516" y="4331482"/>
              <a:ext cx="2987228" cy="110452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6" name="Group 21"/>
            <p:cNvGrpSpPr/>
            <p:nvPr/>
          </p:nvGrpSpPr>
          <p:grpSpPr>
            <a:xfrm>
              <a:off x="4722628" y="5488302"/>
              <a:ext cx="548076" cy="230110"/>
              <a:chOff x="4697106" y="4626591"/>
              <a:chExt cx="297976" cy="125105"/>
            </a:xfrm>
          </p:grpSpPr>
          <p:sp>
            <p:nvSpPr>
              <p:cNvPr id="182" name="Oval 181"/>
              <p:cNvSpPr/>
              <p:nvPr/>
            </p:nvSpPr>
            <p:spPr>
              <a:xfrm>
                <a:off x="4872252" y="4626591"/>
                <a:ext cx="122830" cy="1228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4697106" y="4628866"/>
                <a:ext cx="122830" cy="1228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" name="Group 22"/>
            <p:cNvGrpSpPr/>
            <p:nvPr/>
          </p:nvGrpSpPr>
          <p:grpSpPr>
            <a:xfrm>
              <a:off x="2768798" y="5488302"/>
              <a:ext cx="548076" cy="230110"/>
              <a:chOff x="4697106" y="4626591"/>
              <a:chExt cx="297976" cy="125105"/>
            </a:xfrm>
          </p:grpSpPr>
          <p:sp>
            <p:nvSpPr>
              <p:cNvPr id="180" name="Oval 179"/>
              <p:cNvSpPr/>
              <p:nvPr/>
            </p:nvSpPr>
            <p:spPr>
              <a:xfrm>
                <a:off x="4872252" y="4626591"/>
                <a:ext cx="122830" cy="1228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4697106" y="4628866"/>
                <a:ext cx="122830" cy="1228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8" name="Group 25"/>
            <p:cNvGrpSpPr/>
            <p:nvPr/>
          </p:nvGrpSpPr>
          <p:grpSpPr>
            <a:xfrm>
              <a:off x="4270792" y="4134838"/>
              <a:ext cx="602466" cy="1280241"/>
              <a:chOff x="3848669" y="3875964"/>
              <a:chExt cx="327546" cy="696036"/>
            </a:xfrm>
          </p:grpSpPr>
          <p:sp>
            <p:nvSpPr>
              <p:cNvPr id="178" name="Rectangle 177"/>
              <p:cNvSpPr/>
              <p:nvPr/>
            </p:nvSpPr>
            <p:spPr>
              <a:xfrm>
                <a:off x="3848669" y="4339988"/>
                <a:ext cx="327546" cy="232012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3848669" y="3875964"/>
                <a:ext cx="81886" cy="464024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9" name="Group 32"/>
            <p:cNvGrpSpPr/>
            <p:nvPr/>
          </p:nvGrpSpPr>
          <p:grpSpPr>
            <a:xfrm rot="16200000" flipH="1">
              <a:off x="3369703" y="4342261"/>
              <a:ext cx="646596" cy="45719"/>
              <a:chOff x="762000" y="2895599"/>
              <a:chExt cx="7543800" cy="533401"/>
            </a:xfrm>
          </p:grpSpPr>
          <p:grpSp>
            <p:nvGrpSpPr>
              <p:cNvPr id="100" name="Group 85"/>
              <p:cNvGrpSpPr/>
              <p:nvPr/>
            </p:nvGrpSpPr>
            <p:grpSpPr>
              <a:xfrm>
                <a:off x="762000" y="2895599"/>
                <a:ext cx="7543800" cy="533401"/>
                <a:chOff x="762000" y="2895599"/>
                <a:chExt cx="7543800" cy="533401"/>
              </a:xfrm>
            </p:grpSpPr>
            <p:sp>
              <p:nvSpPr>
                <p:cNvPr id="170" name="Rectangle 169"/>
                <p:cNvSpPr/>
                <p:nvPr/>
              </p:nvSpPr>
              <p:spPr>
                <a:xfrm>
                  <a:off x="762000" y="2895599"/>
                  <a:ext cx="7543800" cy="533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1" name="Straight Connector 170"/>
                <p:cNvCxnSpPr/>
                <p:nvPr/>
              </p:nvCxnSpPr>
              <p:spPr>
                <a:xfrm rot="16200000" flipH="1">
                  <a:off x="4267200" y="3162299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rot="16200000" flipH="1">
                  <a:off x="52959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16200000" flipH="1">
                  <a:off x="63246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6200000" flipH="1">
                  <a:off x="73533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rot="16200000" flipH="1">
                  <a:off x="11811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 rot="16200000" flipH="1">
                  <a:off x="22098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16200000" flipH="1">
                  <a:off x="3238500" y="3162300"/>
                  <a:ext cx="5334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1" name="Group 84"/>
              <p:cNvGrpSpPr/>
              <p:nvPr/>
            </p:nvGrpSpPr>
            <p:grpSpPr>
              <a:xfrm>
                <a:off x="762007" y="3067859"/>
                <a:ext cx="7543791" cy="188880"/>
                <a:chOff x="762000" y="3087720"/>
                <a:chExt cx="7619952" cy="152400"/>
              </a:xfrm>
            </p:grpSpPr>
            <p:sp>
              <p:nvSpPr>
                <p:cNvPr id="102" name="Oval 101"/>
                <p:cNvSpPr/>
                <p:nvPr/>
              </p:nvSpPr>
              <p:spPr>
                <a:xfrm>
                  <a:off x="76200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Oval 102"/>
                <p:cNvSpPr/>
                <p:nvPr/>
              </p:nvSpPr>
              <p:spPr>
                <a:xfrm>
                  <a:off x="87345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Oval 103"/>
                <p:cNvSpPr/>
                <p:nvPr/>
              </p:nvSpPr>
              <p:spPr>
                <a:xfrm>
                  <a:off x="98491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Oval 104"/>
                <p:cNvSpPr/>
                <p:nvPr/>
              </p:nvSpPr>
              <p:spPr>
                <a:xfrm>
                  <a:off x="109636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" name="Oval 105"/>
                <p:cNvSpPr/>
                <p:nvPr/>
              </p:nvSpPr>
              <p:spPr>
                <a:xfrm>
                  <a:off x="120782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Oval 106"/>
                <p:cNvSpPr/>
                <p:nvPr/>
              </p:nvSpPr>
              <p:spPr>
                <a:xfrm>
                  <a:off x="131928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Oval 107"/>
                <p:cNvSpPr/>
                <p:nvPr/>
              </p:nvSpPr>
              <p:spPr>
                <a:xfrm>
                  <a:off x="143073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Oval 108"/>
                <p:cNvSpPr/>
                <p:nvPr/>
              </p:nvSpPr>
              <p:spPr>
                <a:xfrm>
                  <a:off x="154219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Oval 109"/>
                <p:cNvSpPr/>
                <p:nvPr/>
              </p:nvSpPr>
              <p:spPr>
                <a:xfrm>
                  <a:off x="165364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Oval 110"/>
                <p:cNvSpPr/>
                <p:nvPr/>
              </p:nvSpPr>
              <p:spPr>
                <a:xfrm>
                  <a:off x="176510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Oval 111"/>
                <p:cNvSpPr/>
                <p:nvPr/>
              </p:nvSpPr>
              <p:spPr>
                <a:xfrm>
                  <a:off x="187656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>
                  <a:off x="198801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>
                  <a:off x="209947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Oval 114"/>
                <p:cNvSpPr/>
                <p:nvPr/>
              </p:nvSpPr>
              <p:spPr>
                <a:xfrm>
                  <a:off x="221092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Oval 115"/>
                <p:cNvSpPr/>
                <p:nvPr/>
              </p:nvSpPr>
              <p:spPr>
                <a:xfrm>
                  <a:off x="232238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Oval 116"/>
                <p:cNvSpPr/>
                <p:nvPr/>
              </p:nvSpPr>
              <p:spPr>
                <a:xfrm>
                  <a:off x="243384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Oval 117"/>
                <p:cNvSpPr/>
                <p:nvPr/>
              </p:nvSpPr>
              <p:spPr>
                <a:xfrm>
                  <a:off x="254529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118"/>
                <p:cNvSpPr/>
                <p:nvPr/>
              </p:nvSpPr>
              <p:spPr>
                <a:xfrm>
                  <a:off x="265675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Oval 119"/>
                <p:cNvSpPr/>
                <p:nvPr/>
              </p:nvSpPr>
              <p:spPr>
                <a:xfrm>
                  <a:off x="276820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Oval 120"/>
                <p:cNvSpPr/>
                <p:nvPr/>
              </p:nvSpPr>
              <p:spPr>
                <a:xfrm>
                  <a:off x="287966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Oval 121"/>
                <p:cNvSpPr/>
                <p:nvPr/>
              </p:nvSpPr>
              <p:spPr>
                <a:xfrm>
                  <a:off x="299112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Oval 122"/>
                <p:cNvSpPr/>
                <p:nvPr/>
              </p:nvSpPr>
              <p:spPr>
                <a:xfrm>
                  <a:off x="310257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Oval 123"/>
                <p:cNvSpPr/>
                <p:nvPr/>
              </p:nvSpPr>
              <p:spPr>
                <a:xfrm>
                  <a:off x="321403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Oval 124"/>
                <p:cNvSpPr/>
                <p:nvPr/>
              </p:nvSpPr>
              <p:spPr>
                <a:xfrm>
                  <a:off x="332548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Oval 125"/>
                <p:cNvSpPr/>
                <p:nvPr/>
              </p:nvSpPr>
              <p:spPr>
                <a:xfrm>
                  <a:off x="343694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Oval 126"/>
                <p:cNvSpPr/>
                <p:nvPr/>
              </p:nvSpPr>
              <p:spPr>
                <a:xfrm>
                  <a:off x="354840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Oval 127"/>
                <p:cNvSpPr/>
                <p:nvPr/>
              </p:nvSpPr>
              <p:spPr>
                <a:xfrm>
                  <a:off x="365985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Oval 128"/>
                <p:cNvSpPr/>
                <p:nvPr/>
              </p:nvSpPr>
              <p:spPr>
                <a:xfrm>
                  <a:off x="377131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/>
                <p:cNvSpPr/>
                <p:nvPr/>
              </p:nvSpPr>
              <p:spPr>
                <a:xfrm>
                  <a:off x="388276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399422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410568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Oval 132"/>
                <p:cNvSpPr/>
                <p:nvPr/>
              </p:nvSpPr>
              <p:spPr>
                <a:xfrm>
                  <a:off x="421713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133"/>
                <p:cNvSpPr/>
                <p:nvPr/>
              </p:nvSpPr>
              <p:spPr>
                <a:xfrm>
                  <a:off x="432859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Oval 134"/>
                <p:cNvSpPr/>
                <p:nvPr/>
              </p:nvSpPr>
              <p:spPr>
                <a:xfrm>
                  <a:off x="444004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455150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Oval 136"/>
                <p:cNvSpPr/>
                <p:nvPr/>
              </p:nvSpPr>
              <p:spPr>
                <a:xfrm>
                  <a:off x="466296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Oval 137"/>
                <p:cNvSpPr/>
                <p:nvPr/>
              </p:nvSpPr>
              <p:spPr>
                <a:xfrm>
                  <a:off x="477441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Oval 138"/>
                <p:cNvSpPr/>
                <p:nvPr/>
              </p:nvSpPr>
              <p:spPr>
                <a:xfrm>
                  <a:off x="488587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Oval 139"/>
                <p:cNvSpPr/>
                <p:nvPr/>
              </p:nvSpPr>
              <p:spPr>
                <a:xfrm>
                  <a:off x="499732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Oval 140"/>
                <p:cNvSpPr/>
                <p:nvPr/>
              </p:nvSpPr>
              <p:spPr>
                <a:xfrm>
                  <a:off x="510878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Oval 141"/>
                <p:cNvSpPr/>
                <p:nvPr/>
              </p:nvSpPr>
              <p:spPr>
                <a:xfrm>
                  <a:off x="522024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Oval 142"/>
                <p:cNvSpPr/>
                <p:nvPr/>
              </p:nvSpPr>
              <p:spPr>
                <a:xfrm>
                  <a:off x="533169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Oval 143"/>
                <p:cNvSpPr/>
                <p:nvPr/>
              </p:nvSpPr>
              <p:spPr>
                <a:xfrm>
                  <a:off x="544315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Oval 144"/>
                <p:cNvSpPr/>
                <p:nvPr/>
              </p:nvSpPr>
              <p:spPr>
                <a:xfrm>
                  <a:off x="555460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>
                  <a:off x="566606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Oval 146"/>
                <p:cNvSpPr/>
                <p:nvPr/>
              </p:nvSpPr>
              <p:spPr>
                <a:xfrm>
                  <a:off x="577752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Oval 147"/>
                <p:cNvSpPr/>
                <p:nvPr/>
              </p:nvSpPr>
              <p:spPr>
                <a:xfrm>
                  <a:off x="588897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Oval 148"/>
                <p:cNvSpPr/>
                <p:nvPr/>
              </p:nvSpPr>
              <p:spPr>
                <a:xfrm>
                  <a:off x="600043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Oval 149"/>
                <p:cNvSpPr/>
                <p:nvPr/>
              </p:nvSpPr>
              <p:spPr>
                <a:xfrm>
                  <a:off x="611188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Oval 150"/>
                <p:cNvSpPr/>
                <p:nvPr/>
              </p:nvSpPr>
              <p:spPr>
                <a:xfrm>
                  <a:off x="622334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Oval 151"/>
                <p:cNvSpPr/>
                <p:nvPr/>
              </p:nvSpPr>
              <p:spPr>
                <a:xfrm>
                  <a:off x="633480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644625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655771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Oval 154"/>
                <p:cNvSpPr/>
                <p:nvPr/>
              </p:nvSpPr>
              <p:spPr>
                <a:xfrm>
                  <a:off x="666916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Oval 155"/>
                <p:cNvSpPr/>
                <p:nvPr/>
              </p:nvSpPr>
              <p:spPr>
                <a:xfrm>
                  <a:off x="678062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/>
                <p:cNvSpPr/>
                <p:nvPr/>
              </p:nvSpPr>
              <p:spPr>
                <a:xfrm>
                  <a:off x="689208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Oval 157"/>
                <p:cNvSpPr/>
                <p:nvPr/>
              </p:nvSpPr>
              <p:spPr>
                <a:xfrm>
                  <a:off x="700353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Oval 158"/>
                <p:cNvSpPr/>
                <p:nvPr/>
              </p:nvSpPr>
              <p:spPr>
                <a:xfrm>
                  <a:off x="711499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Oval 159"/>
                <p:cNvSpPr/>
                <p:nvPr/>
              </p:nvSpPr>
              <p:spPr>
                <a:xfrm>
                  <a:off x="722644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Oval 160"/>
                <p:cNvSpPr/>
                <p:nvPr/>
              </p:nvSpPr>
              <p:spPr>
                <a:xfrm>
                  <a:off x="733790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Oval 161"/>
                <p:cNvSpPr/>
                <p:nvPr/>
              </p:nvSpPr>
              <p:spPr>
                <a:xfrm>
                  <a:off x="744936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Oval 162"/>
                <p:cNvSpPr/>
                <p:nvPr/>
              </p:nvSpPr>
              <p:spPr>
                <a:xfrm>
                  <a:off x="756081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Oval 163"/>
                <p:cNvSpPr/>
                <p:nvPr/>
              </p:nvSpPr>
              <p:spPr>
                <a:xfrm>
                  <a:off x="767227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Oval 164"/>
                <p:cNvSpPr/>
                <p:nvPr/>
              </p:nvSpPr>
              <p:spPr>
                <a:xfrm>
                  <a:off x="7783728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>
                  <a:off x="7895184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Oval 166"/>
                <p:cNvSpPr/>
                <p:nvPr/>
              </p:nvSpPr>
              <p:spPr>
                <a:xfrm>
                  <a:off x="8006640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Oval 167"/>
                <p:cNvSpPr/>
                <p:nvPr/>
              </p:nvSpPr>
              <p:spPr>
                <a:xfrm>
                  <a:off x="8118096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Oval 168"/>
                <p:cNvSpPr/>
                <p:nvPr/>
              </p:nvSpPr>
              <p:spPr>
                <a:xfrm>
                  <a:off x="8229552" y="3087720"/>
                  <a:ext cx="152400" cy="152400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cxnSp>
        <p:nvCxnSpPr>
          <p:cNvPr id="199" name="Straight Arrow Connector 198"/>
          <p:cNvCxnSpPr/>
          <p:nvPr/>
        </p:nvCxnSpPr>
        <p:spPr>
          <a:xfrm>
            <a:off x="4817660" y="3175834"/>
            <a:ext cx="313899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/>
          <p:nvPr/>
        </p:nvCxnSpPr>
        <p:spPr>
          <a:xfrm>
            <a:off x="4831307" y="3170947"/>
            <a:ext cx="234283" cy="1588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0.00156 -0.2875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0.00035 -0.03865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1944"/>
            <a:ext cx="8229600" cy="1143000"/>
          </a:xfrm>
        </p:spPr>
        <p:txBody>
          <a:bodyPr/>
          <a:lstStyle/>
          <a:p>
            <a:r>
              <a:rPr lang="en-US" dirty="0" smtClean="0"/>
              <a:t>Are you correct?</a:t>
            </a:r>
            <a:endParaRPr lang="en-US" dirty="0"/>
          </a:p>
        </p:txBody>
      </p:sp>
      <p:sp>
        <p:nvSpPr>
          <p:cNvPr id="180" name="Oval 179"/>
          <p:cNvSpPr/>
          <p:nvPr/>
        </p:nvSpPr>
        <p:spPr>
          <a:xfrm>
            <a:off x="1598069" y="1587995"/>
            <a:ext cx="191068" cy="191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Arrow Connector 181"/>
          <p:cNvCxnSpPr>
            <a:stCxn id="180" idx="4"/>
          </p:cNvCxnSpPr>
          <p:nvPr/>
        </p:nvCxnSpPr>
        <p:spPr>
          <a:xfrm rot="5400000">
            <a:off x="1174988" y="2297678"/>
            <a:ext cx="1037231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588137" y="1833653"/>
            <a:ext cx="1064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 smtClean="0"/>
              <a:t>GPE</a:t>
            </a:r>
            <a:endParaRPr lang="en-US" sz="2800" baseline="-25000" dirty="0"/>
          </a:p>
        </p:txBody>
      </p:sp>
      <p:sp>
        <p:nvSpPr>
          <p:cNvPr id="187" name="TextBox 186"/>
          <p:cNvSpPr txBox="1"/>
          <p:nvPr/>
        </p:nvSpPr>
        <p:spPr>
          <a:xfrm>
            <a:off x="588137" y="3350829"/>
            <a:ext cx="1064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/>
              <a:t>N</a:t>
            </a:r>
            <a:r>
              <a:rPr lang="en-US" sz="2800" baseline="-25000" dirty="0" smtClean="0"/>
              <a:t>PS</a:t>
            </a:r>
            <a:endParaRPr lang="en-US" sz="2800" baseline="-25000" dirty="0"/>
          </a:p>
        </p:txBody>
      </p:sp>
      <p:grpSp>
        <p:nvGrpSpPr>
          <p:cNvPr id="3" name="Group 209"/>
          <p:cNvGrpSpPr/>
          <p:nvPr/>
        </p:nvGrpSpPr>
        <p:grpSpPr>
          <a:xfrm>
            <a:off x="7848600" y="533400"/>
            <a:ext cx="762000" cy="5867400"/>
            <a:chOff x="7848600" y="533400"/>
            <a:chExt cx="762000" cy="5867400"/>
          </a:xfrm>
        </p:grpSpPr>
        <p:sp>
          <p:nvSpPr>
            <p:cNvPr id="102" name="Oval 101"/>
            <p:cNvSpPr/>
            <p:nvPr/>
          </p:nvSpPr>
          <p:spPr>
            <a:xfrm rot="5400000">
              <a:off x="7997359" y="51862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 rot="5400000">
              <a:off x="7997359" y="60444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 rot="5400000">
              <a:off x="7997359" y="69026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 rot="5400000">
              <a:off x="7997359" y="77608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 rot="5400000">
              <a:off x="7997359" y="86191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 rot="5400000">
              <a:off x="7997359" y="94773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 rot="5400000">
              <a:off x="7997359" y="103355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 rot="5400000">
              <a:off x="7997359" y="111937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 rot="5400000">
              <a:off x="7997359" y="120519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 rot="5400000">
              <a:off x="7997359" y="129101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 rot="5400000">
              <a:off x="7997359" y="137683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 rot="5400000">
              <a:off x="7997359" y="146266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 rot="5400000">
              <a:off x="7997359" y="154848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5400000">
              <a:off x="7997359" y="163430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 rot="5400000">
              <a:off x="7997359" y="172012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 rot="5400000">
              <a:off x="7997359" y="180594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 rot="5400000">
              <a:off x="7997359" y="189176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 rot="5400000">
              <a:off x="7997359" y="197759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 rot="5400000">
              <a:off x="7997359" y="206341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 rot="5400000">
              <a:off x="7997359" y="214923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 rot="5400000">
              <a:off x="7997359" y="223505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 rot="5400000">
              <a:off x="7997359" y="232087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 rot="5400000">
              <a:off x="7997359" y="240669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 rot="5400000">
              <a:off x="7997359" y="249252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 rot="5400000">
              <a:off x="7997359" y="257834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 rot="5400000">
              <a:off x="7997359" y="266416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 rot="5400000">
              <a:off x="7997359" y="274998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 rot="5400000">
              <a:off x="7997359" y="283580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 rot="5400000">
              <a:off x="7997359" y="292162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 rot="5400000">
              <a:off x="7997359" y="300744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 rot="5400000">
              <a:off x="7997359" y="309327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 rot="5400000">
              <a:off x="7997359" y="317909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 rot="5400000">
              <a:off x="7997359" y="326491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 rot="5400000">
              <a:off x="7997359" y="335073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 rot="5400000">
              <a:off x="7997359" y="343655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 rot="5400000">
              <a:off x="7997359" y="352237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 rot="5400000">
              <a:off x="7997359" y="360820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 rot="5400000">
              <a:off x="7997359" y="369402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 rot="5400000">
              <a:off x="7997359" y="377984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 rot="5400000">
              <a:off x="7997359" y="386566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 rot="5400000">
              <a:off x="7997359" y="395148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 rot="5400000">
              <a:off x="7997359" y="403730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 rot="5400000">
              <a:off x="7997359" y="412312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 rot="5400000">
              <a:off x="7997359" y="420895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 rot="5400000">
              <a:off x="7997359" y="429477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 rot="5400000">
              <a:off x="7997359" y="438059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 rot="5400000">
              <a:off x="7997359" y="446641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 rot="5400000">
              <a:off x="7997359" y="455223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 rot="5400000">
              <a:off x="7997359" y="463805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 rot="5400000">
              <a:off x="7997359" y="472388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 rot="5400000">
              <a:off x="7997359" y="480970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 rot="5400000">
              <a:off x="7997359" y="489552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 rot="5400000">
              <a:off x="7997359" y="498134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 rot="5400000">
              <a:off x="7997359" y="506716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 rot="5400000">
              <a:off x="7997359" y="515298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 rot="5400000">
              <a:off x="7997359" y="523881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 rot="5400000">
              <a:off x="7997359" y="532463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 rot="5400000">
              <a:off x="7997359" y="541045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 rot="5400000">
              <a:off x="7997359" y="549627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 rot="5400000">
              <a:off x="7997359" y="558209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 rot="5400000">
              <a:off x="7997359" y="566791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 rot="5400000">
              <a:off x="7997359" y="575373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 rot="5400000">
              <a:off x="7997359" y="583956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 rot="5400000">
              <a:off x="7997359" y="592538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 rot="5400000">
              <a:off x="7997359" y="601120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 rot="5400000">
              <a:off x="7997359" y="609702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 rot="5400000">
              <a:off x="7997359" y="618284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 rot="5400000">
              <a:off x="7997359" y="626866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169"/>
            <p:cNvGrpSpPr/>
            <p:nvPr/>
          </p:nvGrpSpPr>
          <p:grpSpPr>
            <a:xfrm>
              <a:off x="8305800" y="879436"/>
              <a:ext cx="304800" cy="5162224"/>
              <a:chOff x="8305800" y="879436"/>
              <a:chExt cx="304800" cy="5162224"/>
            </a:xfrm>
          </p:grpSpPr>
          <p:sp>
            <p:nvSpPr>
              <p:cNvPr id="171" name="TextBox 170"/>
              <p:cNvSpPr txBox="1"/>
              <p:nvPr/>
            </p:nvSpPr>
            <p:spPr>
              <a:xfrm>
                <a:off x="8305800" y="328826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8305800" y="2485324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8305800" y="168238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8305800" y="879436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>
                <a:off x="8305800" y="4101152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8305800" y="488674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8305800" y="567232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</p:grpSp>
        <p:grpSp>
          <p:nvGrpSpPr>
            <p:cNvPr id="5" name="Group 191"/>
            <p:cNvGrpSpPr/>
            <p:nvPr/>
          </p:nvGrpSpPr>
          <p:grpSpPr>
            <a:xfrm rot="5400000">
              <a:off x="7725392" y="2169216"/>
              <a:ext cx="651933" cy="296333"/>
              <a:chOff x="4364689" y="2971800"/>
              <a:chExt cx="838200" cy="381000"/>
            </a:xfrm>
          </p:grpSpPr>
          <p:sp>
            <p:nvSpPr>
              <p:cNvPr id="193" name="Oval 192"/>
              <p:cNvSpPr/>
              <p:nvPr/>
            </p:nvSpPr>
            <p:spPr>
              <a:xfrm>
                <a:off x="4364689" y="2971800"/>
                <a:ext cx="8382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4" name="Straight Connector 193"/>
              <p:cNvCxnSpPr>
                <a:stCxn id="193" idx="0"/>
                <a:endCxn id="193" idx="4"/>
              </p:cNvCxnSpPr>
              <p:nvPr/>
            </p:nvCxnSpPr>
            <p:spPr>
              <a:xfrm rot="16200000" flipH="1">
                <a:off x="4593290" y="3162300"/>
                <a:ext cx="381000" cy="0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194"/>
            <p:cNvGrpSpPr/>
            <p:nvPr/>
          </p:nvGrpSpPr>
          <p:grpSpPr>
            <a:xfrm>
              <a:off x="7848600" y="533400"/>
              <a:ext cx="414866" cy="5867400"/>
              <a:chOff x="7848600" y="533400"/>
              <a:chExt cx="414866" cy="5867400"/>
            </a:xfrm>
          </p:grpSpPr>
          <p:sp>
            <p:nvSpPr>
              <p:cNvPr id="196" name="Rectangle 195"/>
              <p:cNvSpPr/>
              <p:nvPr/>
            </p:nvSpPr>
            <p:spPr>
              <a:xfrm rot="5400000">
                <a:off x="5122333" y="3259667"/>
                <a:ext cx="5867400" cy="4148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7" name="Straight Connector 196"/>
              <p:cNvCxnSpPr/>
              <p:nvPr/>
            </p:nvCxnSpPr>
            <p:spPr>
              <a:xfrm flipH="1">
                <a:off x="7848600" y="3467101"/>
                <a:ext cx="41486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flipH="1">
                <a:off x="7848600" y="42672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flipH="1">
                <a:off x="7848600" y="50673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flipH="1">
                <a:off x="7848600" y="58674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flipH="1">
                <a:off x="7848600" y="10668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flipH="1">
                <a:off x="7848600" y="18669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flipH="1">
                <a:off x="7848600" y="26670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07" name="Straight Arrow Connector 206"/>
          <p:cNvCxnSpPr/>
          <p:nvPr/>
        </p:nvCxnSpPr>
        <p:spPr>
          <a:xfrm rot="16200000" flipH="1">
            <a:off x="839826" y="3670071"/>
            <a:ext cx="1724274" cy="1671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205"/>
          <p:cNvGrpSpPr/>
          <p:nvPr/>
        </p:nvGrpSpPr>
        <p:grpSpPr>
          <a:xfrm rot="10800000">
            <a:off x="6192638" y="1150303"/>
            <a:ext cx="731544" cy="1662595"/>
            <a:chOff x="3209607" y="2866030"/>
            <a:chExt cx="828393" cy="1882706"/>
          </a:xfrm>
        </p:grpSpPr>
        <p:sp>
          <p:nvSpPr>
            <p:cNvPr id="282" name="Oval 3"/>
            <p:cNvSpPr/>
            <p:nvPr/>
          </p:nvSpPr>
          <p:spPr>
            <a:xfrm>
              <a:off x="3209607" y="2866030"/>
              <a:ext cx="577365" cy="57736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3" name="Elbow Connector 9"/>
            <p:cNvCxnSpPr/>
            <p:nvPr/>
          </p:nvCxnSpPr>
          <p:spPr>
            <a:xfrm rot="16200000" flipH="1">
              <a:off x="3115474" y="3826211"/>
              <a:ext cx="1305343" cy="539708"/>
            </a:xfrm>
            <a:prstGeom prst="bentConnector3">
              <a:avLst>
                <a:gd name="adj1" fmla="val 6346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>
              <a:off x="3510840" y="3587924"/>
              <a:ext cx="251028" cy="200822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16"/>
          <p:cNvGrpSpPr/>
          <p:nvPr/>
        </p:nvGrpSpPr>
        <p:grpSpPr>
          <a:xfrm rot="10800000">
            <a:off x="6347814" y="1080108"/>
            <a:ext cx="532030" cy="1130565"/>
            <a:chOff x="3848669" y="3875964"/>
            <a:chExt cx="327546" cy="696036"/>
          </a:xfrm>
        </p:grpSpPr>
        <p:sp>
          <p:nvSpPr>
            <p:cNvPr id="280" name="Rectangle 279"/>
            <p:cNvSpPr/>
            <p:nvPr/>
          </p:nvSpPr>
          <p:spPr>
            <a:xfrm>
              <a:off x="3848669" y="4339988"/>
              <a:ext cx="327546" cy="232012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3848669" y="3875964"/>
              <a:ext cx="81886" cy="46402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5" name="Group 32"/>
          <p:cNvGrpSpPr/>
          <p:nvPr/>
        </p:nvGrpSpPr>
        <p:grpSpPr>
          <a:xfrm rot="5400000" flipH="1">
            <a:off x="6103332" y="1987126"/>
            <a:ext cx="571001" cy="40374"/>
            <a:chOff x="762000" y="2895599"/>
            <a:chExt cx="7543800" cy="533401"/>
          </a:xfrm>
        </p:grpSpPr>
        <p:grpSp>
          <p:nvGrpSpPr>
            <p:cNvPr id="176" name="Group 85"/>
            <p:cNvGrpSpPr/>
            <p:nvPr/>
          </p:nvGrpSpPr>
          <p:grpSpPr>
            <a:xfrm>
              <a:off x="762000" y="2895599"/>
              <a:ext cx="7543800" cy="533401"/>
              <a:chOff x="762000" y="2895599"/>
              <a:chExt cx="7543800" cy="533401"/>
            </a:xfrm>
          </p:grpSpPr>
          <p:sp>
            <p:nvSpPr>
              <p:cNvPr id="266" name="Rectangle 265"/>
              <p:cNvSpPr/>
              <p:nvPr/>
            </p:nvSpPr>
            <p:spPr>
              <a:xfrm>
                <a:off x="762000" y="2895599"/>
                <a:ext cx="75438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7" name="Straight Connector 266"/>
              <p:cNvCxnSpPr/>
              <p:nvPr/>
            </p:nvCxnSpPr>
            <p:spPr>
              <a:xfrm rot="16200000" flipH="1">
                <a:off x="4267200" y="3162299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rot="16200000" flipH="1">
                <a:off x="52959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/>
              <p:nvPr/>
            </p:nvCxnSpPr>
            <p:spPr>
              <a:xfrm rot="16200000" flipH="1">
                <a:off x="63246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 rot="16200000" flipH="1">
                <a:off x="73533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 rot="16200000" flipH="1">
                <a:off x="11811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rot="16200000" flipH="1">
                <a:off x="22098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16200000" flipH="1">
                <a:off x="32385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7" name="Group 84"/>
            <p:cNvGrpSpPr/>
            <p:nvPr/>
          </p:nvGrpSpPr>
          <p:grpSpPr>
            <a:xfrm>
              <a:off x="762007" y="3067859"/>
              <a:ext cx="7543791" cy="188880"/>
              <a:chOff x="762000" y="3087720"/>
              <a:chExt cx="7619952" cy="152400"/>
            </a:xfrm>
          </p:grpSpPr>
          <p:sp>
            <p:nvSpPr>
              <p:cNvPr id="178" name="Oval 177"/>
              <p:cNvSpPr/>
              <p:nvPr/>
            </p:nvSpPr>
            <p:spPr>
              <a:xfrm>
                <a:off x="7620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8734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9849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10963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12078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13192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14307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15421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Oval 204"/>
              <p:cNvSpPr/>
              <p:nvPr/>
            </p:nvSpPr>
            <p:spPr>
              <a:xfrm>
                <a:off x="16536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17651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18765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9880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20994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22109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3223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24338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25452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26567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27682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28796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29911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31025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32140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33254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34369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35484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36598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37713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38827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39942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41056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Oval 228"/>
              <p:cNvSpPr/>
              <p:nvPr/>
            </p:nvSpPr>
            <p:spPr>
              <a:xfrm>
                <a:off x="42171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Oval 229"/>
              <p:cNvSpPr/>
              <p:nvPr/>
            </p:nvSpPr>
            <p:spPr>
              <a:xfrm>
                <a:off x="43285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Oval 230"/>
              <p:cNvSpPr/>
              <p:nvPr/>
            </p:nvSpPr>
            <p:spPr>
              <a:xfrm>
                <a:off x="44400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45515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46629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47744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48858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49973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51087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52202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53316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54431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55546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56660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Oval 242"/>
              <p:cNvSpPr/>
              <p:nvPr/>
            </p:nvSpPr>
            <p:spPr>
              <a:xfrm>
                <a:off x="57775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58889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60004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61118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Oval 246"/>
              <p:cNvSpPr/>
              <p:nvPr/>
            </p:nvSpPr>
            <p:spPr>
              <a:xfrm>
                <a:off x="62233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63348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Oval 248"/>
              <p:cNvSpPr/>
              <p:nvPr/>
            </p:nvSpPr>
            <p:spPr>
              <a:xfrm>
                <a:off x="64462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65577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66691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67806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68920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70035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Oval 254"/>
              <p:cNvSpPr/>
              <p:nvPr/>
            </p:nvSpPr>
            <p:spPr>
              <a:xfrm>
                <a:off x="71149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72264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73379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Oval 257"/>
              <p:cNvSpPr/>
              <p:nvPr/>
            </p:nvSpPr>
            <p:spPr>
              <a:xfrm>
                <a:off x="74493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/>
              <p:cNvSpPr/>
              <p:nvPr/>
            </p:nvSpPr>
            <p:spPr>
              <a:xfrm>
                <a:off x="75608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/>
              <p:cNvSpPr/>
              <p:nvPr/>
            </p:nvSpPr>
            <p:spPr>
              <a:xfrm>
                <a:off x="76722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77837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Oval 261"/>
              <p:cNvSpPr/>
              <p:nvPr/>
            </p:nvSpPr>
            <p:spPr>
              <a:xfrm>
                <a:off x="78951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Oval 262"/>
              <p:cNvSpPr/>
              <p:nvPr/>
            </p:nvSpPr>
            <p:spPr>
              <a:xfrm>
                <a:off x="80066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81180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82295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77" name="Content Placeholder 183"/>
          <p:cNvSpPr>
            <a:spLocks noGrp="1"/>
          </p:cNvSpPr>
          <p:nvPr>
            <p:ph idx="1"/>
          </p:nvPr>
        </p:nvSpPr>
        <p:spPr>
          <a:xfrm>
            <a:off x="457200" y="4823012"/>
            <a:ext cx="7198659" cy="1501588"/>
          </a:xfrm>
        </p:spPr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Can you calculate the net force on the rider?  The acceleration of the rider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74" name="TextBox 273"/>
          <p:cNvSpPr txBox="1"/>
          <p:nvPr/>
        </p:nvSpPr>
        <p:spPr>
          <a:xfrm>
            <a:off x="1558097" y="4491255"/>
            <a:ext cx="340425" cy="366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graphicFrame>
        <p:nvGraphicFramePr>
          <p:cNvPr id="276" name="Object 2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113557"/>
              </p:ext>
            </p:extLst>
          </p:nvPr>
        </p:nvGraphicFramePr>
        <p:xfrm>
          <a:off x="2092029" y="1630115"/>
          <a:ext cx="1992999" cy="3271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1" name="Equation" r:id="rId3" imgW="1346200" imgH="2209800" progId="Equation.3">
                  <p:embed/>
                </p:oleObj>
              </mc:Choice>
              <mc:Fallback>
                <p:oleObj name="Equation" r:id="rId3" imgW="1346200" imgH="2209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2029" y="1630115"/>
                        <a:ext cx="1992999" cy="32715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345319"/>
              </p:ext>
            </p:extLst>
          </p:nvPr>
        </p:nvGraphicFramePr>
        <p:xfrm>
          <a:off x="4708863" y="2206836"/>
          <a:ext cx="1335603" cy="195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2" name="Equation" r:id="rId5" imgW="685800" imgH="1003300" progId="Equation.3">
                  <p:embed/>
                </p:oleObj>
              </mc:Choice>
              <mc:Fallback>
                <p:oleObj name="Equation" r:id="rId5" imgW="685800" imgH="1003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8863" y="2206836"/>
                        <a:ext cx="1335603" cy="1953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 animBg="1"/>
      <p:bldP spid="186" grpId="0"/>
      <p:bldP spid="187" grpId="0"/>
      <p:bldP spid="27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1944"/>
            <a:ext cx="8229600" cy="1143000"/>
          </a:xfrm>
        </p:spPr>
        <p:txBody>
          <a:bodyPr/>
          <a:lstStyle/>
          <a:p>
            <a:r>
              <a:rPr lang="en-US" dirty="0" smtClean="0"/>
              <a:t>Are you correct?</a:t>
            </a:r>
            <a:endParaRPr lang="en-US" dirty="0"/>
          </a:p>
        </p:txBody>
      </p:sp>
      <p:sp>
        <p:nvSpPr>
          <p:cNvPr id="180" name="Oval 179"/>
          <p:cNvSpPr/>
          <p:nvPr/>
        </p:nvSpPr>
        <p:spPr>
          <a:xfrm>
            <a:off x="1598069" y="1587995"/>
            <a:ext cx="191068" cy="191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Arrow Connector 181"/>
          <p:cNvCxnSpPr>
            <a:stCxn id="180" idx="4"/>
          </p:cNvCxnSpPr>
          <p:nvPr/>
        </p:nvCxnSpPr>
        <p:spPr>
          <a:xfrm rot="5400000">
            <a:off x="1174988" y="2297678"/>
            <a:ext cx="1037231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588137" y="1833653"/>
            <a:ext cx="1064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 smtClean="0"/>
              <a:t>GPE</a:t>
            </a:r>
            <a:endParaRPr lang="en-US" sz="2800" baseline="-25000" dirty="0"/>
          </a:p>
        </p:txBody>
      </p:sp>
      <p:sp>
        <p:nvSpPr>
          <p:cNvPr id="187" name="TextBox 186"/>
          <p:cNvSpPr txBox="1"/>
          <p:nvPr/>
        </p:nvSpPr>
        <p:spPr>
          <a:xfrm>
            <a:off x="588137" y="3350829"/>
            <a:ext cx="1064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/>
              <a:t>N</a:t>
            </a:r>
            <a:r>
              <a:rPr lang="en-US" sz="2800" baseline="-25000" dirty="0" smtClean="0"/>
              <a:t>PS</a:t>
            </a:r>
            <a:endParaRPr lang="en-US" sz="2800" baseline="-25000" dirty="0"/>
          </a:p>
        </p:txBody>
      </p:sp>
      <p:grpSp>
        <p:nvGrpSpPr>
          <p:cNvPr id="3" name="Group 209"/>
          <p:cNvGrpSpPr/>
          <p:nvPr/>
        </p:nvGrpSpPr>
        <p:grpSpPr>
          <a:xfrm>
            <a:off x="7848600" y="533400"/>
            <a:ext cx="762000" cy="5867400"/>
            <a:chOff x="7848600" y="533400"/>
            <a:chExt cx="762000" cy="5867400"/>
          </a:xfrm>
        </p:grpSpPr>
        <p:sp>
          <p:nvSpPr>
            <p:cNvPr id="102" name="Oval 101"/>
            <p:cNvSpPr/>
            <p:nvPr/>
          </p:nvSpPr>
          <p:spPr>
            <a:xfrm rot="5400000">
              <a:off x="7997359" y="51862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 rot="5400000">
              <a:off x="7997359" y="60444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 rot="5400000">
              <a:off x="7997359" y="69026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 rot="5400000">
              <a:off x="7997359" y="77608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 rot="5400000">
              <a:off x="7997359" y="86191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 rot="5400000">
              <a:off x="7997359" y="94773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 rot="5400000">
              <a:off x="7997359" y="103355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 rot="5400000">
              <a:off x="7997359" y="111937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 rot="5400000">
              <a:off x="7997359" y="120519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 rot="5400000">
              <a:off x="7997359" y="129101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 rot="5400000">
              <a:off x="7997359" y="137683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 rot="5400000">
              <a:off x="7997359" y="146266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 rot="5400000">
              <a:off x="7997359" y="154848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5400000">
              <a:off x="7997359" y="163430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 rot="5400000">
              <a:off x="7997359" y="172012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 rot="5400000">
              <a:off x="7997359" y="180594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 rot="5400000">
              <a:off x="7997359" y="189176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 rot="5400000">
              <a:off x="7997359" y="197759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 rot="5400000">
              <a:off x="7997359" y="206341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 rot="5400000">
              <a:off x="7997359" y="214923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 rot="5400000">
              <a:off x="7997359" y="223505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 rot="5400000">
              <a:off x="7997359" y="232087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 rot="5400000">
              <a:off x="7997359" y="240669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 rot="5400000">
              <a:off x="7997359" y="249252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 rot="5400000">
              <a:off x="7997359" y="257834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 rot="5400000">
              <a:off x="7997359" y="266416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 rot="5400000">
              <a:off x="7997359" y="274998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 rot="5400000">
              <a:off x="7997359" y="283580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 rot="5400000">
              <a:off x="7997359" y="292162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 rot="5400000">
              <a:off x="7997359" y="300744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 rot="5400000">
              <a:off x="7997359" y="309327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 rot="5400000">
              <a:off x="7997359" y="317909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 rot="5400000">
              <a:off x="7997359" y="326491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 rot="5400000">
              <a:off x="7997359" y="335073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 rot="5400000">
              <a:off x="7997359" y="343655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 rot="5400000">
              <a:off x="7997359" y="352237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 rot="5400000">
              <a:off x="7997359" y="360820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 rot="5400000">
              <a:off x="7997359" y="369402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 rot="5400000">
              <a:off x="7997359" y="377984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 rot="5400000">
              <a:off x="7997359" y="386566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 rot="5400000">
              <a:off x="7997359" y="395148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 rot="5400000">
              <a:off x="7997359" y="403730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 rot="5400000">
              <a:off x="7997359" y="412312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>
            <a:xfrm rot="5400000">
              <a:off x="7997359" y="420895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 rot="5400000">
              <a:off x="7997359" y="429477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 rot="5400000">
              <a:off x="7997359" y="438059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 rot="5400000">
              <a:off x="7997359" y="446641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 rot="5400000">
              <a:off x="7997359" y="455223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 rot="5400000">
              <a:off x="7997359" y="463805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 rot="5400000">
              <a:off x="7997359" y="472388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>
            <a:xfrm rot="5400000">
              <a:off x="7997359" y="480970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>
            <a:xfrm rot="5400000">
              <a:off x="7997359" y="489552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 rot="5400000">
              <a:off x="7997359" y="498134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 rot="5400000">
              <a:off x="7997359" y="506716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 rot="5400000">
              <a:off x="7997359" y="515298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 rot="5400000">
              <a:off x="7997359" y="523881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 rot="5400000">
              <a:off x="7997359" y="5324631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>
            <a:xfrm rot="5400000">
              <a:off x="7997359" y="5410453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>
            <a:xfrm rot="5400000">
              <a:off x="7997359" y="549627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 rot="5400000">
              <a:off x="7997359" y="5582096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 rot="5400000">
              <a:off x="7997359" y="566791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 rot="5400000">
              <a:off x="7997359" y="5753739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 rot="5400000">
              <a:off x="7997359" y="5839560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 rot="5400000">
              <a:off x="7997359" y="5925382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/>
            <p:cNvSpPr/>
            <p:nvPr/>
          </p:nvSpPr>
          <p:spPr>
            <a:xfrm rot="5400000">
              <a:off x="7997359" y="6011204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/>
            <p:cNvSpPr/>
            <p:nvPr/>
          </p:nvSpPr>
          <p:spPr>
            <a:xfrm rot="5400000">
              <a:off x="7997359" y="6097025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/>
            <p:cNvSpPr/>
            <p:nvPr/>
          </p:nvSpPr>
          <p:spPr>
            <a:xfrm rot="5400000">
              <a:off x="7997359" y="6182847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/>
            <p:cNvSpPr/>
            <p:nvPr/>
          </p:nvSpPr>
          <p:spPr>
            <a:xfrm rot="5400000">
              <a:off x="7997359" y="6268668"/>
              <a:ext cx="117349" cy="146907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169"/>
            <p:cNvGrpSpPr/>
            <p:nvPr/>
          </p:nvGrpSpPr>
          <p:grpSpPr>
            <a:xfrm>
              <a:off x="8305800" y="879436"/>
              <a:ext cx="304800" cy="5162224"/>
              <a:chOff x="8305800" y="879436"/>
              <a:chExt cx="304800" cy="5162224"/>
            </a:xfrm>
          </p:grpSpPr>
          <p:sp>
            <p:nvSpPr>
              <p:cNvPr id="171" name="TextBox 170"/>
              <p:cNvSpPr txBox="1"/>
              <p:nvPr/>
            </p:nvSpPr>
            <p:spPr>
              <a:xfrm>
                <a:off x="8305800" y="328826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8305800" y="2485324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8305800" y="168238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8305800" y="879436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189" name="TextBox 188"/>
              <p:cNvSpPr txBox="1"/>
              <p:nvPr/>
            </p:nvSpPr>
            <p:spPr>
              <a:xfrm>
                <a:off x="8305800" y="4101152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8305800" y="488674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8305800" y="567232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</p:grpSp>
        <p:grpSp>
          <p:nvGrpSpPr>
            <p:cNvPr id="5" name="Group 191"/>
            <p:cNvGrpSpPr/>
            <p:nvPr/>
          </p:nvGrpSpPr>
          <p:grpSpPr>
            <a:xfrm rot="5400000">
              <a:off x="7725392" y="2169216"/>
              <a:ext cx="651933" cy="296333"/>
              <a:chOff x="4364689" y="2971800"/>
              <a:chExt cx="838200" cy="381000"/>
            </a:xfrm>
          </p:grpSpPr>
          <p:sp>
            <p:nvSpPr>
              <p:cNvPr id="193" name="Oval 192"/>
              <p:cNvSpPr/>
              <p:nvPr/>
            </p:nvSpPr>
            <p:spPr>
              <a:xfrm>
                <a:off x="4364689" y="2971800"/>
                <a:ext cx="8382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4" name="Straight Connector 193"/>
              <p:cNvCxnSpPr>
                <a:stCxn id="193" idx="0"/>
                <a:endCxn id="193" idx="4"/>
              </p:cNvCxnSpPr>
              <p:nvPr/>
            </p:nvCxnSpPr>
            <p:spPr>
              <a:xfrm rot="16200000" flipH="1">
                <a:off x="4593290" y="3162300"/>
                <a:ext cx="381000" cy="0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194"/>
            <p:cNvGrpSpPr/>
            <p:nvPr/>
          </p:nvGrpSpPr>
          <p:grpSpPr>
            <a:xfrm>
              <a:off x="7848600" y="533400"/>
              <a:ext cx="414866" cy="5867400"/>
              <a:chOff x="7848600" y="533400"/>
              <a:chExt cx="414866" cy="5867400"/>
            </a:xfrm>
          </p:grpSpPr>
          <p:sp>
            <p:nvSpPr>
              <p:cNvPr id="196" name="Rectangle 195"/>
              <p:cNvSpPr/>
              <p:nvPr/>
            </p:nvSpPr>
            <p:spPr>
              <a:xfrm rot="5400000">
                <a:off x="5122333" y="3259667"/>
                <a:ext cx="5867400" cy="4148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7" name="Straight Connector 196"/>
              <p:cNvCxnSpPr/>
              <p:nvPr/>
            </p:nvCxnSpPr>
            <p:spPr>
              <a:xfrm flipH="1">
                <a:off x="7848600" y="3467101"/>
                <a:ext cx="41486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flipH="1">
                <a:off x="7848600" y="42672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flipH="1">
                <a:off x="7848600" y="50673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flipH="1">
                <a:off x="7848600" y="58674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flipH="1">
                <a:off x="7848600" y="10668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flipH="1">
                <a:off x="7848600" y="18669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flipH="1">
                <a:off x="7848600" y="2667001"/>
                <a:ext cx="414866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07" name="Straight Arrow Connector 206"/>
          <p:cNvCxnSpPr/>
          <p:nvPr/>
        </p:nvCxnSpPr>
        <p:spPr>
          <a:xfrm rot="16200000" flipH="1">
            <a:off x="839826" y="3670071"/>
            <a:ext cx="1724274" cy="1671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205"/>
          <p:cNvGrpSpPr/>
          <p:nvPr/>
        </p:nvGrpSpPr>
        <p:grpSpPr>
          <a:xfrm rot="10800000">
            <a:off x="6192638" y="1150303"/>
            <a:ext cx="731544" cy="1662595"/>
            <a:chOff x="3209607" y="2866030"/>
            <a:chExt cx="828393" cy="1882706"/>
          </a:xfrm>
        </p:grpSpPr>
        <p:sp>
          <p:nvSpPr>
            <p:cNvPr id="282" name="Oval 3"/>
            <p:cNvSpPr/>
            <p:nvPr/>
          </p:nvSpPr>
          <p:spPr>
            <a:xfrm>
              <a:off x="3209607" y="2866030"/>
              <a:ext cx="577365" cy="57736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3" name="Elbow Connector 9"/>
            <p:cNvCxnSpPr/>
            <p:nvPr/>
          </p:nvCxnSpPr>
          <p:spPr>
            <a:xfrm rot="16200000" flipH="1">
              <a:off x="3115474" y="3826211"/>
              <a:ext cx="1305343" cy="539708"/>
            </a:xfrm>
            <a:prstGeom prst="bentConnector3">
              <a:avLst>
                <a:gd name="adj1" fmla="val 6346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>
              <a:off x="3510840" y="3587924"/>
              <a:ext cx="251028" cy="200822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16"/>
          <p:cNvGrpSpPr/>
          <p:nvPr/>
        </p:nvGrpSpPr>
        <p:grpSpPr>
          <a:xfrm rot="10800000">
            <a:off x="6347814" y="1080108"/>
            <a:ext cx="532030" cy="1130565"/>
            <a:chOff x="3848669" y="3875964"/>
            <a:chExt cx="327546" cy="696036"/>
          </a:xfrm>
        </p:grpSpPr>
        <p:sp>
          <p:nvSpPr>
            <p:cNvPr id="280" name="Rectangle 279"/>
            <p:cNvSpPr/>
            <p:nvPr/>
          </p:nvSpPr>
          <p:spPr>
            <a:xfrm>
              <a:off x="3848669" y="4339988"/>
              <a:ext cx="327546" cy="232012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3848669" y="3875964"/>
              <a:ext cx="81886" cy="46402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5" name="Group 32"/>
          <p:cNvGrpSpPr/>
          <p:nvPr/>
        </p:nvGrpSpPr>
        <p:grpSpPr>
          <a:xfrm rot="5400000" flipH="1">
            <a:off x="6103332" y="1987126"/>
            <a:ext cx="571001" cy="40374"/>
            <a:chOff x="762000" y="2895599"/>
            <a:chExt cx="7543800" cy="533401"/>
          </a:xfrm>
        </p:grpSpPr>
        <p:grpSp>
          <p:nvGrpSpPr>
            <p:cNvPr id="176" name="Group 85"/>
            <p:cNvGrpSpPr/>
            <p:nvPr/>
          </p:nvGrpSpPr>
          <p:grpSpPr>
            <a:xfrm>
              <a:off x="762000" y="2895599"/>
              <a:ext cx="7543800" cy="533401"/>
              <a:chOff x="762000" y="2895599"/>
              <a:chExt cx="7543800" cy="533401"/>
            </a:xfrm>
          </p:grpSpPr>
          <p:sp>
            <p:nvSpPr>
              <p:cNvPr id="266" name="Rectangle 265"/>
              <p:cNvSpPr/>
              <p:nvPr/>
            </p:nvSpPr>
            <p:spPr>
              <a:xfrm>
                <a:off x="762000" y="2895599"/>
                <a:ext cx="75438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7" name="Straight Connector 266"/>
              <p:cNvCxnSpPr/>
              <p:nvPr/>
            </p:nvCxnSpPr>
            <p:spPr>
              <a:xfrm rot="16200000" flipH="1">
                <a:off x="4267200" y="3162299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rot="16200000" flipH="1">
                <a:off x="52959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/>
              <p:cNvCxnSpPr/>
              <p:nvPr/>
            </p:nvCxnSpPr>
            <p:spPr>
              <a:xfrm rot="16200000" flipH="1">
                <a:off x="63246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 rot="16200000" flipH="1">
                <a:off x="73533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 rot="16200000" flipH="1">
                <a:off x="11811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rot="16200000" flipH="1">
                <a:off x="22098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16200000" flipH="1">
                <a:off x="32385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7" name="Group 84"/>
            <p:cNvGrpSpPr/>
            <p:nvPr/>
          </p:nvGrpSpPr>
          <p:grpSpPr>
            <a:xfrm>
              <a:off x="762007" y="3067859"/>
              <a:ext cx="7543791" cy="188880"/>
              <a:chOff x="762000" y="3087720"/>
              <a:chExt cx="7619952" cy="152400"/>
            </a:xfrm>
          </p:grpSpPr>
          <p:sp>
            <p:nvSpPr>
              <p:cNvPr id="178" name="Oval 177"/>
              <p:cNvSpPr/>
              <p:nvPr/>
            </p:nvSpPr>
            <p:spPr>
              <a:xfrm>
                <a:off x="7620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8734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9849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10963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12078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13192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14307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15421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Oval 204"/>
              <p:cNvSpPr/>
              <p:nvPr/>
            </p:nvSpPr>
            <p:spPr>
              <a:xfrm>
                <a:off x="16536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17651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18765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9880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20994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22109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3223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24338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25452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26567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27682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28796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29911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31025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32140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33254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34369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35484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36598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37713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38827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39942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41056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Oval 228"/>
              <p:cNvSpPr/>
              <p:nvPr/>
            </p:nvSpPr>
            <p:spPr>
              <a:xfrm>
                <a:off x="42171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Oval 229"/>
              <p:cNvSpPr/>
              <p:nvPr/>
            </p:nvSpPr>
            <p:spPr>
              <a:xfrm>
                <a:off x="43285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Oval 230"/>
              <p:cNvSpPr/>
              <p:nvPr/>
            </p:nvSpPr>
            <p:spPr>
              <a:xfrm>
                <a:off x="44400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45515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46629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47744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48858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49973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51087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52202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53316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54431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55546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56660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Oval 242"/>
              <p:cNvSpPr/>
              <p:nvPr/>
            </p:nvSpPr>
            <p:spPr>
              <a:xfrm>
                <a:off x="57775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58889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60004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61118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Oval 246"/>
              <p:cNvSpPr/>
              <p:nvPr/>
            </p:nvSpPr>
            <p:spPr>
              <a:xfrm>
                <a:off x="62233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63348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Oval 248"/>
              <p:cNvSpPr/>
              <p:nvPr/>
            </p:nvSpPr>
            <p:spPr>
              <a:xfrm>
                <a:off x="64462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65577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66691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67806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68920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70035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Oval 254"/>
              <p:cNvSpPr/>
              <p:nvPr/>
            </p:nvSpPr>
            <p:spPr>
              <a:xfrm>
                <a:off x="71149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72264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73379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Oval 257"/>
              <p:cNvSpPr/>
              <p:nvPr/>
            </p:nvSpPr>
            <p:spPr>
              <a:xfrm>
                <a:off x="74493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/>
              <p:cNvSpPr/>
              <p:nvPr/>
            </p:nvSpPr>
            <p:spPr>
              <a:xfrm>
                <a:off x="75608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/>
              <p:cNvSpPr/>
              <p:nvPr/>
            </p:nvSpPr>
            <p:spPr>
              <a:xfrm>
                <a:off x="76722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77837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Oval 261"/>
              <p:cNvSpPr/>
              <p:nvPr/>
            </p:nvSpPr>
            <p:spPr>
              <a:xfrm>
                <a:off x="78951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Oval 262"/>
              <p:cNvSpPr/>
              <p:nvPr/>
            </p:nvSpPr>
            <p:spPr>
              <a:xfrm>
                <a:off x="80066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81180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82295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77" name="Content Placeholder 183"/>
          <p:cNvSpPr>
            <a:spLocks noGrp="1"/>
          </p:cNvSpPr>
          <p:nvPr>
            <p:ph idx="1"/>
          </p:nvPr>
        </p:nvSpPr>
        <p:spPr>
          <a:xfrm>
            <a:off x="457200" y="4823012"/>
            <a:ext cx="7198659" cy="1501588"/>
          </a:xfrm>
        </p:spPr>
        <p:txBody>
          <a:bodyPr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Can you calculate the net force on the rider?  The acceleration of the rider</a:t>
            </a:r>
            <a:r>
              <a:rPr lang="en-US" dirty="0" smtClean="0"/>
              <a:t>? (one step)</a:t>
            </a:r>
            <a:endParaRPr lang="en-US" dirty="0"/>
          </a:p>
        </p:txBody>
      </p:sp>
      <p:sp>
        <p:nvSpPr>
          <p:cNvPr id="274" name="TextBox 273"/>
          <p:cNvSpPr txBox="1"/>
          <p:nvPr/>
        </p:nvSpPr>
        <p:spPr>
          <a:xfrm>
            <a:off x="1558097" y="4491255"/>
            <a:ext cx="340425" cy="366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376482"/>
              </p:ext>
            </p:extLst>
          </p:nvPr>
        </p:nvGraphicFramePr>
        <p:xfrm>
          <a:off x="4740306" y="1154092"/>
          <a:ext cx="1616424" cy="3692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8" name="Equation" r:id="rId3" imgW="1295400" imgH="2959100" progId="Equation.3">
                  <p:embed/>
                </p:oleObj>
              </mc:Choice>
              <mc:Fallback>
                <p:oleObj name="Equation" r:id="rId3" imgW="1295400" imgH="295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306" y="1154092"/>
                        <a:ext cx="1616424" cy="36924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7723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 animBg="1"/>
      <p:bldP spid="186" grpId="0"/>
      <p:bldP spid="187" grpId="0"/>
      <p:bldP spid="2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clue to what it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6858000" cy="438912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Turn the tube so that it is vertical.  Now it is measuring along the “head-to-toe axis.”  When you stand motionless, the tube looks like this: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does that reading of “1” mean?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Draw a force diagram for a person standing motionless. (2)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How big is the normal force on the person by the floor compared to the force of gravity on the person by the earth? (3)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 rot="5400000">
            <a:off x="5122333" y="3259667"/>
            <a:ext cx="5867400" cy="414867"/>
            <a:chOff x="762000" y="2895599"/>
            <a:chExt cx="7543800" cy="533401"/>
          </a:xfrm>
        </p:grpSpPr>
        <p:grpSp>
          <p:nvGrpSpPr>
            <p:cNvPr id="5" name="Group 85"/>
            <p:cNvGrpSpPr/>
            <p:nvPr/>
          </p:nvGrpSpPr>
          <p:grpSpPr>
            <a:xfrm>
              <a:off x="762000" y="2895599"/>
              <a:ext cx="7543800" cy="533401"/>
              <a:chOff x="762000" y="2895599"/>
              <a:chExt cx="7543800" cy="53340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762000" y="2895599"/>
                <a:ext cx="75438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16200000" flipH="1">
                <a:off x="4267200" y="3162299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52959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63246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6200000" flipH="1">
                <a:off x="73533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6200000" flipH="1">
                <a:off x="11811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6200000" flipH="1">
                <a:off x="22098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16200000" flipH="1">
                <a:off x="32385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84"/>
            <p:cNvGrpSpPr/>
            <p:nvPr/>
          </p:nvGrpSpPr>
          <p:grpSpPr>
            <a:xfrm>
              <a:off x="762001" y="3067859"/>
              <a:ext cx="7543791" cy="188880"/>
              <a:chOff x="762000" y="3087720"/>
              <a:chExt cx="7619952" cy="152400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7620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8734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9849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0963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2078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3192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4307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5421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536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7651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8765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880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0994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2109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3223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24338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5452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6567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7682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8796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9911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025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2140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3254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34369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35484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6598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7713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8827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9942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41056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2171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3285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44400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45515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6629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7744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48858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9973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51087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52202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53316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54431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55546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56660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57775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58889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60004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61118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62233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63348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64462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65577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66691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67806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68920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70035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71149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72264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73379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74493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75608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6722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77837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78951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80066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81180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82295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 rot="5400000">
            <a:off x="7725392" y="3315648"/>
            <a:ext cx="651933" cy="296333"/>
            <a:chOff x="5154304" y="2971800"/>
            <a:chExt cx="838200" cy="381000"/>
          </a:xfrm>
        </p:grpSpPr>
        <p:sp>
          <p:nvSpPr>
            <p:cNvPr id="84" name="Oval 83"/>
            <p:cNvSpPr/>
            <p:nvPr/>
          </p:nvSpPr>
          <p:spPr>
            <a:xfrm>
              <a:off x="5154304" y="2971800"/>
              <a:ext cx="8382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>
              <a:stCxn id="84" idx="0"/>
              <a:endCxn id="84" idx="4"/>
            </p:cNvCxnSpPr>
            <p:nvPr/>
          </p:nvCxnSpPr>
          <p:spPr>
            <a:xfrm rot="16200000" flipH="1">
              <a:off x="5382904" y="3162300"/>
              <a:ext cx="381000" cy="0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8305800" y="879436"/>
            <a:ext cx="304800" cy="5162224"/>
            <a:chOff x="8305800" y="879436"/>
            <a:chExt cx="304800" cy="5162224"/>
          </a:xfrm>
        </p:grpSpPr>
        <p:sp>
          <p:nvSpPr>
            <p:cNvPr id="87" name="TextBox 86"/>
            <p:cNvSpPr txBox="1"/>
            <p:nvPr/>
          </p:nvSpPr>
          <p:spPr>
            <a:xfrm>
              <a:off x="8305800" y="32882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8305800" y="2485324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8305800" y="168238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8305800" y="87943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8305800" y="4101152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8305800" y="488674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8305800" y="567232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6531E-6 L 0.00104 0.11679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correct?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217158" y="3643952"/>
            <a:ext cx="191068" cy="191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4" idx="4"/>
          </p:cNvCxnSpPr>
          <p:nvPr/>
        </p:nvCxnSpPr>
        <p:spPr>
          <a:xfrm rot="5400000">
            <a:off x="3794077" y="4353635"/>
            <a:ext cx="1037231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6200000" flipV="1">
            <a:off x="3796353" y="3113963"/>
            <a:ext cx="1037231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98292" y="4476464"/>
            <a:ext cx="1064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 smtClean="0"/>
              <a:t>GPE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373272" y="2349688"/>
            <a:ext cx="1064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/>
              <a:t>N</a:t>
            </a:r>
            <a:r>
              <a:rPr lang="en-US" sz="2800" baseline="-25000" dirty="0" smtClean="0"/>
              <a:t>PS</a:t>
            </a:r>
            <a:endParaRPr lang="en-US" sz="2800" baseline="-25000" dirty="0"/>
          </a:p>
        </p:txBody>
      </p:sp>
      <p:grpSp>
        <p:nvGrpSpPr>
          <p:cNvPr id="10" name="Group 9"/>
          <p:cNvGrpSpPr/>
          <p:nvPr/>
        </p:nvGrpSpPr>
        <p:grpSpPr>
          <a:xfrm rot="5400000">
            <a:off x="5122333" y="3259667"/>
            <a:ext cx="5867400" cy="414867"/>
            <a:chOff x="762000" y="2895599"/>
            <a:chExt cx="7543800" cy="533401"/>
          </a:xfrm>
        </p:grpSpPr>
        <p:grpSp>
          <p:nvGrpSpPr>
            <p:cNvPr id="11" name="Group 85"/>
            <p:cNvGrpSpPr/>
            <p:nvPr/>
          </p:nvGrpSpPr>
          <p:grpSpPr>
            <a:xfrm>
              <a:off x="762000" y="2895599"/>
              <a:ext cx="7543800" cy="533401"/>
              <a:chOff x="762000" y="2895599"/>
              <a:chExt cx="7543800" cy="533401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762000" y="2895599"/>
                <a:ext cx="75438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 rot="16200000" flipH="1">
                <a:off x="4267200" y="3162299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52959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63246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6200000" flipH="1">
                <a:off x="73533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11811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22098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32385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84"/>
            <p:cNvGrpSpPr/>
            <p:nvPr/>
          </p:nvGrpSpPr>
          <p:grpSpPr>
            <a:xfrm>
              <a:off x="762003" y="3067859"/>
              <a:ext cx="7543791" cy="188880"/>
              <a:chOff x="762000" y="3087720"/>
              <a:chExt cx="7619952" cy="152400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7620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8734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9849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0963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2078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3192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4307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5421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6536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7651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8765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9880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0994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2109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3223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24338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5452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26567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27682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28796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29911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1025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2140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3254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4369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5484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6598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7713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8827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9942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1056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42171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3285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44400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45515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46629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47744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48858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49973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51087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52202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53316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4431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55546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56660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57775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58889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60004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61118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62233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63348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64462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65577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66691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67806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68920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0035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71149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72264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73379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74493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75608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76722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77837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78951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80066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81180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82295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9" name="Group 88"/>
          <p:cNvGrpSpPr/>
          <p:nvPr/>
        </p:nvGrpSpPr>
        <p:grpSpPr>
          <a:xfrm rot="5400000">
            <a:off x="7725392" y="4120866"/>
            <a:ext cx="651933" cy="296333"/>
            <a:chOff x="5154304" y="2971800"/>
            <a:chExt cx="838200" cy="381000"/>
          </a:xfrm>
        </p:grpSpPr>
        <p:sp>
          <p:nvSpPr>
            <p:cNvPr id="90" name="Oval 89"/>
            <p:cNvSpPr/>
            <p:nvPr/>
          </p:nvSpPr>
          <p:spPr>
            <a:xfrm>
              <a:off x="5154304" y="2971800"/>
              <a:ext cx="8382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1" name="Straight Connector 90"/>
            <p:cNvCxnSpPr>
              <a:stCxn id="90" idx="0"/>
              <a:endCxn id="90" idx="4"/>
            </p:cNvCxnSpPr>
            <p:nvPr/>
          </p:nvCxnSpPr>
          <p:spPr>
            <a:xfrm rot="16200000" flipH="1">
              <a:off x="5382904" y="3162300"/>
              <a:ext cx="381000" cy="0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8305800" y="879436"/>
            <a:ext cx="304800" cy="5162224"/>
            <a:chOff x="8305800" y="879436"/>
            <a:chExt cx="304800" cy="5162224"/>
          </a:xfrm>
        </p:grpSpPr>
        <p:sp>
          <p:nvSpPr>
            <p:cNvPr id="93" name="TextBox 92"/>
            <p:cNvSpPr txBox="1"/>
            <p:nvPr/>
          </p:nvSpPr>
          <p:spPr>
            <a:xfrm>
              <a:off x="8305800" y="32882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8305800" y="2485324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8305800" y="168238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8305800" y="87943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8305800" y="4101152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305800" y="488674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8305800" y="567232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196" name="Group 195"/>
          <p:cNvGrpSpPr/>
          <p:nvPr/>
        </p:nvGrpSpPr>
        <p:grpSpPr>
          <a:xfrm>
            <a:off x="2060811" y="2442949"/>
            <a:ext cx="723332" cy="2388358"/>
            <a:chOff x="2060811" y="2442949"/>
            <a:chExt cx="723332" cy="2388358"/>
          </a:xfrm>
        </p:grpSpPr>
        <p:sp>
          <p:nvSpPr>
            <p:cNvPr id="100" name="Oval 99"/>
            <p:cNvSpPr/>
            <p:nvPr/>
          </p:nvSpPr>
          <p:spPr>
            <a:xfrm>
              <a:off x="2060811" y="2442949"/>
              <a:ext cx="614150" cy="6141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Elbow Connector 103"/>
            <p:cNvCxnSpPr/>
            <p:nvPr/>
          </p:nvCxnSpPr>
          <p:spPr>
            <a:xfrm rot="16200000" flipH="1">
              <a:off x="1535372" y="3910084"/>
              <a:ext cx="1733266" cy="8188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2429301" y="4831307"/>
              <a:ext cx="10918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2361063" y="3452884"/>
              <a:ext cx="4230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5" name="Straight Connector 114"/>
          <p:cNvCxnSpPr/>
          <p:nvPr/>
        </p:nvCxnSpPr>
        <p:spPr>
          <a:xfrm>
            <a:off x="1651380" y="4885899"/>
            <a:ext cx="150125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oup 32"/>
          <p:cNvGrpSpPr/>
          <p:nvPr/>
        </p:nvGrpSpPr>
        <p:grpSpPr>
          <a:xfrm rot="5400000" flipH="1">
            <a:off x="2553771" y="3406299"/>
            <a:ext cx="571001" cy="40374"/>
            <a:chOff x="762000" y="2895599"/>
            <a:chExt cx="7543800" cy="533401"/>
          </a:xfrm>
        </p:grpSpPr>
        <p:grpSp>
          <p:nvGrpSpPr>
            <p:cNvPr id="118" name="Group 85"/>
            <p:cNvGrpSpPr/>
            <p:nvPr/>
          </p:nvGrpSpPr>
          <p:grpSpPr>
            <a:xfrm>
              <a:off x="762000" y="2895599"/>
              <a:ext cx="7543800" cy="533401"/>
              <a:chOff x="762000" y="2895599"/>
              <a:chExt cx="7543800" cy="533401"/>
            </a:xfrm>
          </p:grpSpPr>
          <p:sp>
            <p:nvSpPr>
              <p:cNvPr id="188" name="Rectangle 187"/>
              <p:cNvSpPr/>
              <p:nvPr/>
            </p:nvSpPr>
            <p:spPr>
              <a:xfrm>
                <a:off x="762000" y="2895599"/>
                <a:ext cx="75438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9" name="Straight Connector 188"/>
              <p:cNvCxnSpPr/>
              <p:nvPr/>
            </p:nvCxnSpPr>
            <p:spPr>
              <a:xfrm rot="16200000" flipH="1">
                <a:off x="4267200" y="3162299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16200000" flipH="1">
                <a:off x="52959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16200000" flipH="1">
                <a:off x="63246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16200000" flipH="1">
                <a:off x="73533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rot="16200000" flipH="1">
                <a:off x="11811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16200000" flipH="1">
                <a:off x="22098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6200000" flipH="1">
                <a:off x="32385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9" name="Group 84"/>
            <p:cNvGrpSpPr/>
            <p:nvPr/>
          </p:nvGrpSpPr>
          <p:grpSpPr>
            <a:xfrm>
              <a:off x="762007" y="3067859"/>
              <a:ext cx="7543791" cy="188880"/>
              <a:chOff x="762000" y="3087720"/>
              <a:chExt cx="7619952" cy="152400"/>
            </a:xfrm>
          </p:grpSpPr>
          <p:sp>
            <p:nvSpPr>
              <p:cNvPr id="120" name="Oval 119"/>
              <p:cNvSpPr/>
              <p:nvPr/>
            </p:nvSpPr>
            <p:spPr>
              <a:xfrm>
                <a:off x="7620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8734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9849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10963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12078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13192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14307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15421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16536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17651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18765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19880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20994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22109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23223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24338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25452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26567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27682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28796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29911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31025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32140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33254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34369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35484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36598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37713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38827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39942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41056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42171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43285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44400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45515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46629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47744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48858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49973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51087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52202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53316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54431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55546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56660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57775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58889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60004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61118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62233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63348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64462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65577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66691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67806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68920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70035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71149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72264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73379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74493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75608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76722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77837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78951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80066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81180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82295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 Simple Confirmation of what that device tells you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Stand still.  Hold the tube so that one end points directly in front of you.  The device is now measuring along the “front-to-back” axis.  The tube looks like this: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On  your force diagram for a person standing motionless, how big is the force pushing forward or backward on the person compared to the force of gravity on the person? (4)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62000" y="3810000"/>
            <a:ext cx="7543800" cy="533401"/>
            <a:chOff x="762000" y="2895599"/>
            <a:chExt cx="7543800" cy="533401"/>
          </a:xfrm>
        </p:grpSpPr>
        <p:grpSp>
          <p:nvGrpSpPr>
            <p:cNvPr id="5" name="Group 85"/>
            <p:cNvGrpSpPr/>
            <p:nvPr/>
          </p:nvGrpSpPr>
          <p:grpSpPr>
            <a:xfrm>
              <a:off x="762000" y="2895599"/>
              <a:ext cx="7543800" cy="533401"/>
              <a:chOff x="762000" y="2895599"/>
              <a:chExt cx="7543800" cy="53340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762000" y="2895599"/>
                <a:ext cx="75438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16200000" flipH="1">
                <a:off x="4267200" y="3162299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52959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63246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6200000" flipH="1">
                <a:off x="73533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6200000" flipH="1">
                <a:off x="11811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6200000" flipH="1">
                <a:off x="22098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16200000" flipH="1">
                <a:off x="32385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84"/>
            <p:cNvGrpSpPr/>
            <p:nvPr/>
          </p:nvGrpSpPr>
          <p:grpSpPr>
            <a:xfrm>
              <a:off x="762001" y="3067859"/>
              <a:ext cx="7543791" cy="188880"/>
              <a:chOff x="762000" y="3087720"/>
              <a:chExt cx="7619952" cy="152400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7620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8734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9849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0963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2078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3192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4307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5421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536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7651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8765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880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0994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2109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3223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24338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5452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6567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7682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8796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9911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025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2140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3254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34369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35484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6598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7713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8827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9942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41056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2171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3285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44400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45515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6629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7744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48858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9973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51087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52202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53316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54431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55546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56660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57775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58889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60004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61118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62233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63348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64462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65577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66691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67806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68920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70035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71149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72264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73379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74493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75608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6722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77837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78951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80066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81180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82295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1295400" y="4278005"/>
            <a:ext cx="6477000" cy="369332"/>
            <a:chOff x="1295400" y="3363604"/>
            <a:chExt cx="6477000" cy="369332"/>
          </a:xfrm>
        </p:grpSpPr>
        <p:sp>
          <p:nvSpPr>
            <p:cNvPr id="84" name="TextBox 83"/>
            <p:cNvSpPr txBox="1"/>
            <p:nvPr/>
          </p:nvSpPr>
          <p:spPr>
            <a:xfrm>
              <a:off x="4384344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423848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449704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467600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352800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21256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295400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114800" y="3886200"/>
            <a:ext cx="838200" cy="381000"/>
            <a:chOff x="5154304" y="2971800"/>
            <a:chExt cx="838200" cy="381000"/>
          </a:xfrm>
        </p:grpSpPr>
        <p:sp>
          <p:nvSpPr>
            <p:cNvPr id="92" name="Oval 91"/>
            <p:cNvSpPr/>
            <p:nvPr/>
          </p:nvSpPr>
          <p:spPr>
            <a:xfrm>
              <a:off x="5154304" y="2971800"/>
              <a:ext cx="8382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/>
            <p:cNvCxnSpPr>
              <a:stCxn id="92" idx="0"/>
              <a:endCxn id="92" idx="4"/>
            </p:cNvCxnSpPr>
            <p:nvPr/>
          </p:nvCxnSpPr>
          <p:spPr>
            <a:xfrm rot="16200000" flipH="1">
              <a:off x="5382904" y="3162300"/>
              <a:ext cx="381000" cy="0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correct?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449174" y="3643952"/>
            <a:ext cx="191068" cy="1910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stCxn id="4" idx="4"/>
          </p:cNvCxnSpPr>
          <p:nvPr/>
        </p:nvCxnSpPr>
        <p:spPr>
          <a:xfrm rot="5400000">
            <a:off x="4026093" y="4353635"/>
            <a:ext cx="1037231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6200000" flipV="1">
            <a:off x="4028369" y="3113963"/>
            <a:ext cx="1037231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34770" y="4203509"/>
            <a:ext cx="1064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 smtClean="0"/>
              <a:t>GPE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534770" y="2349688"/>
            <a:ext cx="1064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/>
              <a:t>N</a:t>
            </a:r>
            <a:r>
              <a:rPr lang="en-US" sz="2800" baseline="-25000" dirty="0" smtClean="0"/>
              <a:t>PS</a:t>
            </a:r>
            <a:endParaRPr lang="en-US" sz="2800" baseline="-25000" dirty="0"/>
          </a:p>
        </p:txBody>
      </p:sp>
      <p:grpSp>
        <p:nvGrpSpPr>
          <p:cNvPr id="100" name="Group 99"/>
          <p:cNvGrpSpPr/>
          <p:nvPr/>
        </p:nvGrpSpPr>
        <p:grpSpPr>
          <a:xfrm>
            <a:off x="762000" y="5229392"/>
            <a:ext cx="7543800" cy="533401"/>
            <a:chOff x="762000" y="2895599"/>
            <a:chExt cx="7543800" cy="533401"/>
          </a:xfrm>
        </p:grpSpPr>
        <p:grpSp>
          <p:nvGrpSpPr>
            <p:cNvPr id="101" name="Group 85"/>
            <p:cNvGrpSpPr/>
            <p:nvPr/>
          </p:nvGrpSpPr>
          <p:grpSpPr>
            <a:xfrm>
              <a:off x="762000" y="2895599"/>
              <a:ext cx="7543800" cy="533401"/>
              <a:chOff x="762000" y="2895599"/>
              <a:chExt cx="7543800" cy="533401"/>
            </a:xfrm>
          </p:grpSpPr>
          <p:sp>
            <p:nvSpPr>
              <p:cNvPr id="171" name="Rectangle 170"/>
              <p:cNvSpPr/>
              <p:nvPr/>
            </p:nvSpPr>
            <p:spPr>
              <a:xfrm>
                <a:off x="762000" y="2895599"/>
                <a:ext cx="75438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2" name="Straight Connector 171"/>
              <p:cNvCxnSpPr/>
              <p:nvPr/>
            </p:nvCxnSpPr>
            <p:spPr>
              <a:xfrm rot="16200000" flipH="1">
                <a:off x="4267200" y="3162299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16200000" flipH="1">
                <a:off x="52959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6200000" flipH="1">
                <a:off x="63246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6200000" flipH="1">
                <a:off x="73533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6200000" flipH="1">
                <a:off x="11811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22098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H="1">
                <a:off x="32385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" name="Group 84"/>
            <p:cNvGrpSpPr/>
            <p:nvPr/>
          </p:nvGrpSpPr>
          <p:grpSpPr>
            <a:xfrm>
              <a:off x="762003" y="3067859"/>
              <a:ext cx="7543791" cy="188880"/>
              <a:chOff x="762000" y="3087720"/>
              <a:chExt cx="7619952" cy="15240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7620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8734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9849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10963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12078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3192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14307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5421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6536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17651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18765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9880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20994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22109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23223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24338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25452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26567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27682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28796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29911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31025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32140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33254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34369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35484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36598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37713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38827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9942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41056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42171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43285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44400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45515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46629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47744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48858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49973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51087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52202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53316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54431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55546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56660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57775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58889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60004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61118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62233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63348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64462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65577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66691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67806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68920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70035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71149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72264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73379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74493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75608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76722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77837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78951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80066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81180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82295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9" name="Group 178"/>
          <p:cNvGrpSpPr/>
          <p:nvPr/>
        </p:nvGrpSpPr>
        <p:grpSpPr>
          <a:xfrm>
            <a:off x="1295400" y="5697397"/>
            <a:ext cx="6477000" cy="369332"/>
            <a:chOff x="1295400" y="3363604"/>
            <a:chExt cx="6477000" cy="369332"/>
          </a:xfrm>
        </p:grpSpPr>
        <p:sp>
          <p:nvSpPr>
            <p:cNvPr id="180" name="TextBox 179"/>
            <p:cNvSpPr txBox="1"/>
            <p:nvPr/>
          </p:nvSpPr>
          <p:spPr>
            <a:xfrm>
              <a:off x="4384344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423848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6449704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7467600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3352800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2321256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1295400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4114800" y="5305592"/>
            <a:ext cx="838200" cy="381000"/>
            <a:chOff x="5154304" y="2971800"/>
            <a:chExt cx="838200" cy="381000"/>
          </a:xfrm>
        </p:grpSpPr>
        <p:sp>
          <p:nvSpPr>
            <p:cNvPr id="188" name="Oval 187"/>
            <p:cNvSpPr/>
            <p:nvPr/>
          </p:nvSpPr>
          <p:spPr>
            <a:xfrm>
              <a:off x="5154304" y="2971800"/>
              <a:ext cx="8382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9" name="Straight Connector 188"/>
            <p:cNvCxnSpPr>
              <a:stCxn id="188" idx="0"/>
              <a:endCxn id="188" idx="4"/>
            </p:cNvCxnSpPr>
            <p:nvPr/>
          </p:nvCxnSpPr>
          <p:spPr>
            <a:xfrm rot="16200000" flipH="1">
              <a:off x="5382904" y="3162300"/>
              <a:ext cx="381000" cy="0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oup 189"/>
          <p:cNvGrpSpPr/>
          <p:nvPr/>
        </p:nvGrpSpPr>
        <p:grpSpPr>
          <a:xfrm>
            <a:off x="1651380" y="2442949"/>
            <a:ext cx="1501254" cy="2442950"/>
            <a:chOff x="1651380" y="2442949"/>
            <a:chExt cx="1501254" cy="2442950"/>
          </a:xfrm>
        </p:grpSpPr>
        <p:grpSp>
          <p:nvGrpSpPr>
            <p:cNvPr id="191" name="Group 112"/>
            <p:cNvGrpSpPr/>
            <p:nvPr/>
          </p:nvGrpSpPr>
          <p:grpSpPr>
            <a:xfrm>
              <a:off x="2060811" y="2442949"/>
              <a:ext cx="723332" cy="2388358"/>
              <a:chOff x="2060811" y="2442949"/>
              <a:chExt cx="723332" cy="2388358"/>
            </a:xfrm>
          </p:grpSpPr>
          <p:sp>
            <p:nvSpPr>
              <p:cNvPr id="193" name="Oval 192"/>
              <p:cNvSpPr/>
              <p:nvPr/>
            </p:nvSpPr>
            <p:spPr>
              <a:xfrm>
                <a:off x="2060811" y="2442949"/>
                <a:ext cx="614150" cy="6141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4" name="Elbow Connector 193"/>
              <p:cNvCxnSpPr/>
              <p:nvPr/>
            </p:nvCxnSpPr>
            <p:spPr>
              <a:xfrm rot="16200000" flipH="1">
                <a:off x="1535372" y="3910084"/>
                <a:ext cx="1733266" cy="81886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2429301" y="4831307"/>
                <a:ext cx="10918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2361063" y="3452884"/>
                <a:ext cx="4230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2" name="Straight Connector 191"/>
            <p:cNvCxnSpPr/>
            <p:nvPr/>
          </p:nvCxnSpPr>
          <p:spPr>
            <a:xfrm>
              <a:off x="1651380" y="4885899"/>
              <a:ext cx="150125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7" name="Group 32"/>
          <p:cNvGrpSpPr/>
          <p:nvPr/>
        </p:nvGrpSpPr>
        <p:grpSpPr>
          <a:xfrm flipH="1">
            <a:off x="2553771" y="3406299"/>
            <a:ext cx="571001" cy="40374"/>
            <a:chOff x="762000" y="2895599"/>
            <a:chExt cx="7543800" cy="533401"/>
          </a:xfrm>
        </p:grpSpPr>
        <p:grpSp>
          <p:nvGrpSpPr>
            <p:cNvPr id="198" name="Group 85"/>
            <p:cNvGrpSpPr/>
            <p:nvPr/>
          </p:nvGrpSpPr>
          <p:grpSpPr>
            <a:xfrm>
              <a:off x="762000" y="2895599"/>
              <a:ext cx="7543800" cy="533401"/>
              <a:chOff x="762000" y="2895599"/>
              <a:chExt cx="7543800" cy="533401"/>
            </a:xfrm>
          </p:grpSpPr>
          <p:sp>
            <p:nvSpPr>
              <p:cNvPr id="268" name="Rectangle 267"/>
              <p:cNvSpPr/>
              <p:nvPr/>
            </p:nvSpPr>
            <p:spPr>
              <a:xfrm>
                <a:off x="762000" y="2895599"/>
                <a:ext cx="75438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9" name="Straight Connector 268"/>
              <p:cNvCxnSpPr/>
              <p:nvPr/>
            </p:nvCxnSpPr>
            <p:spPr>
              <a:xfrm rot="16200000" flipH="1">
                <a:off x="4267200" y="3162299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 rot="16200000" flipH="1">
                <a:off x="52959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 rot="16200000" flipH="1">
                <a:off x="63246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rot="16200000" flipH="1">
                <a:off x="73533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16200000" flipH="1">
                <a:off x="11811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 rot="16200000" flipH="1">
                <a:off x="22098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 rot="16200000" flipH="1">
                <a:off x="32385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9" name="Group 84"/>
            <p:cNvGrpSpPr/>
            <p:nvPr/>
          </p:nvGrpSpPr>
          <p:grpSpPr>
            <a:xfrm>
              <a:off x="762009" y="3067859"/>
              <a:ext cx="7543791" cy="188880"/>
              <a:chOff x="762000" y="3087720"/>
              <a:chExt cx="7619952" cy="152400"/>
            </a:xfrm>
          </p:grpSpPr>
          <p:sp>
            <p:nvSpPr>
              <p:cNvPr id="200" name="Oval 199"/>
              <p:cNvSpPr/>
              <p:nvPr/>
            </p:nvSpPr>
            <p:spPr>
              <a:xfrm>
                <a:off x="7620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8734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9849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10963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12078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Oval 204"/>
              <p:cNvSpPr/>
              <p:nvPr/>
            </p:nvSpPr>
            <p:spPr>
              <a:xfrm>
                <a:off x="13192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14307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15421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16536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7651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18765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19880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0994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22109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23223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24338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25452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26567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27682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28796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29911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31025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32140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33254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34369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35484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36598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37713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38827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Oval 228"/>
              <p:cNvSpPr/>
              <p:nvPr/>
            </p:nvSpPr>
            <p:spPr>
              <a:xfrm>
                <a:off x="39942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Oval 229"/>
              <p:cNvSpPr/>
              <p:nvPr/>
            </p:nvSpPr>
            <p:spPr>
              <a:xfrm>
                <a:off x="41056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Oval 230"/>
              <p:cNvSpPr/>
              <p:nvPr/>
            </p:nvSpPr>
            <p:spPr>
              <a:xfrm>
                <a:off x="42171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43285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44400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45515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46629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47744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48858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49973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51087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52202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53316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54431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Oval 242"/>
              <p:cNvSpPr/>
              <p:nvPr/>
            </p:nvSpPr>
            <p:spPr>
              <a:xfrm>
                <a:off x="55546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56660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57775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58889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Oval 246"/>
              <p:cNvSpPr/>
              <p:nvPr/>
            </p:nvSpPr>
            <p:spPr>
              <a:xfrm>
                <a:off x="60004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Oval 247"/>
              <p:cNvSpPr/>
              <p:nvPr/>
            </p:nvSpPr>
            <p:spPr>
              <a:xfrm>
                <a:off x="61118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Oval 248"/>
              <p:cNvSpPr/>
              <p:nvPr/>
            </p:nvSpPr>
            <p:spPr>
              <a:xfrm>
                <a:off x="62233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63348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64462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65577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66691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67806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Oval 254"/>
              <p:cNvSpPr/>
              <p:nvPr/>
            </p:nvSpPr>
            <p:spPr>
              <a:xfrm>
                <a:off x="68920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70035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71149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Oval 257"/>
              <p:cNvSpPr/>
              <p:nvPr/>
            </p:nvSpPr>
            <p:spPr>
              <a:xfrm>
                <a:off x="72264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258"/>
              <p:cNvSpPr/>
              <p:nvPr/>
            </p:nvSpPr>
            <p:spPr>
              <a:xfrm>
                <a:off x="73379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/>
              <p:cNvSpPr/>
              <p:nvPr/>
            </p:nvSpPr>
            <p:spPr>
              <a:xfrm>
                <a:off x="74493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75608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Oval 261"/>
              <p:cNvSpPr/>
              <p:nvPr/>
            </p:nvSpPr>
            <p:spPr>
              <a:xfrm>
                <a:off x="76722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3" name="Oval 262"/>
              <p:cNvSpPr/>
              <p:nvPr/>
            </p:nvSpPr>
            <p:spPr>
              <a:xfrm>
                <a:off x="77837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78951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80066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Oval 265"/>
              <p:cNvSpPr/>
              <p:nvPr/>
            </p:nvSpPr>
            <p:spPr>
              <a:xfrm>
                <a:off x="81180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Oval 266"/>
              <p:cNvSpPr/>
              <p:nvPr/>
            </p:nvSpPr>
            <p:spPr>
              <a:xfrm>
                <a:off x="82295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 more correct name than “Accelerometer”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device is actually a “Force Factor Meter.”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reading on the device will tell you the size of a push or pull force on you compared to the size of the force of gravity on you.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key to using it correctly is understanding which force it is measuring.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After obtaining the force factor readings, acceleration can be found by examining a force diagram.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05" y="267360"/>
            <a:ext cx="8229600" cy="1143000"/>
          </a:xfrm>
        </p:spPr>
        <p:txBody>
          <a:bodyPr/>
          <a:lstStyle/>
          <a:p>
            <a:r>
              <a:rPr lang="en-US" dirty="0" smtClean="0"/>
              <a:t>Easy 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3217"/>
            <a:ext cx="8229600" cy="438912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On Mr. Freeze, a 50kg rider speeds up while moving to the right.  Predict the direction of movement on the force factor meter. (5)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5" name="Group 114"/>
          <p:cNvGrpSpPr/>
          <p:nvPr/>
        </p:nvGrpSpPr>
        <p:grpSpPr>
          <a:xfrm>
            <a:off x="1145274" y="5908897"/>
            <a:ext cx="6477000" cy="389819"/>
            <a:chOff x="1295400" y="3343117"/>
            <a:chExt cx="6477000" cy="389819"/>
          </a:xfrm>
        </p:grpSpPr>
        <p:sp>
          <p:nvSpPr>
            <p:cNvPr id="116" name="TextBox 115"/>
            <p:cNvSpPr txBox="1"/>
            <p:nvPr/>
          </p:nvSpPr>
          <p:spPr>
            <a:xfrm>
              <a:off x="4384344" y="3343117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423848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6449704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467600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352800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321256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295400" y="3363604"/>
              <a:ext cx="304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614149" y="5456815"/>
            <a:ext cx="7543800" cy="533401"/>
            <a:chOff x="762000" y="2895599"/>
            <a:chExt cx="7543800" cy="533401"/>
          </a:xfrm>
        </p:grpSpPr>
        <p:grpSp>
          <p:nvGrpSpPr>
            <p:cNvPr id="124" name="Group 85"/>
            <p:cNvGrpSpPr/>
            <p:nvPr/>
          </p:nvGrpSpPr>
          <p:grpSpPr>
            <a:xfrm>
              <a:off x="762000" y="2895599"/>
              <a:ext cx="7543800" cy="533401"/>
              <a:chOff x="762000" y="2895599"/>
              <a:chExt cx="7543800" cy="533401"/>
            </a:xfrm>
          </p:grpSpPr>
          <p:sp>
            <p:nvSpPr>
              <p:cNvPr id="194" name="Rectangle 193"/>
              <p:cNvSpPr/>
              <p:nvPr/>
            </p:nvSpPr>
            <p:spPr>
              <a:xfrm>
                <a:off x="762000" y="2895599"/>
                <a:ext cx="75438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5" name="Straight Connector 194"/>
              <p:cNvCxnSpPr/>
              <p:nvPr/>
            </p:nvCxnSpPr>
            <p:spPr>
              <a:xfrm rot="16200000" flipH="1">
                <a:off x="4267200" y="3162299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16200000" flipH="1">
                <a:off x="52959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rot="16200000" flipH="1">
                <a:off x="63246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rot="16200000" flipH="1">
                <a:off x="73533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rot="16200000" flipH="1">
                <a:off x="11811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16200000" flipH="1">
                <a:off x="22098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rot="16200000" flipH="1">
                <a:off x="32385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Group 84"/>
            <p:cNvGrpSpPr/>
            <p:nvPr/>
          </p:nvGrpSpPr>
          <p:grpSpPr>
            <a:xfrm>
              <a:off x="762002" y="3067859"/>
              <a:ext cx="7543791" cy="188880"/>
              <a:chOff x="762000" y="3087720"/>
              <a:chExt cx="7619952" cy="152400"/>
            </a:xfrm>
          </p:grpSpPr>
          <p:sp>
            <p:nvSpPr>
              <p:cNvPr id="126" name="Oval 125"/>
              <p:cNvSpPr/>
              <p:nvPr/>
            </p:nvSpPr>
            <p:spPr>
              <a:xfrm>
                <a:off x="7620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8734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9849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10963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12078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13192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14307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15421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16536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17651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18765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19880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20994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22109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23223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24338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25452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26567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27682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28796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29911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31025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32140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33254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34369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35484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36598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37713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38827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39942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41056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42171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43285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44400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45515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46629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47744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48858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49973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51087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52202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53316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54431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55546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56660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57775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58889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60004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61118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62233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63348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64462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65577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66691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67806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68920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70035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71149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72264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73379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74493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75608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76722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77837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78951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80066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81180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82295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10" name="Group 209"/>
          <p:cNvGrpSpPr/>
          <p:nvPr/>
        </p:nvGrpSpPr>
        <p:grpSpPr>
          <a:xfrm>
            <a:off x="3966949" y="5533015"/>
            <a:ext cx="838200" cy="381000"/>
            <a:chOff x="3966949" y="5553502"/>
            <a:chExt cx="838200" cy="381000"/>
          </a:xfrm>
        </p:grpSpPr>
        <p:grpSp>
          <p:nvGrpSpPr>
            <p:cNvPr id="202" name="Group 201"/>
            <p:cNvGrpSpPr/>
            <p:nvPr/>
          </p:nvGrpSpPr>
          <p:grpSpPr>
            <a:xfrm>
              <a:off x="3966949" y="5553502"/>
              <a:ext cx="838200" cy="381000"/>
              <a:chOff x="5154304" y="2971800"/>
              <a:chExt cx="838200" cy="381000"/>
            </a:xfrm>
          </p:grpSpPr>
          <p:cxnSp>
            <p:nvCxnSpPr>
              <p:cNvPr id="204" name="Straight Connector 203"/>
              <p:cNvCxnSpPr>
                <a:stCxn id="203" idx="0"/>
                <a:endCxn id="203" idx="4"/>
              </p:cNvCxnSpPr>
              <p:nvPr/>
            </p:nvCxnSpPr>
            <p:spPr>
              <a:xfrm rot="16200000" flipH="1">
                <a:off x="5382904" y="3162300"/>
                <a:ext cx="381000" cy="0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3" name="Oval 202"/>
              <p:cNvSpPr/>
              <p:nvPr/>
            </p:nvSpPr>
            <p:spPr>
              <a:xfrm>
                <a:off x="5154304" y="2971800"/>
                <a:ext cx="8382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09" name="Straight Connector 208"/>
            <p:cNvCxnSpPr>
              <a:stCxn id="203" idx="0"/>
              <a:endCxn id="203" idx="4"/>
            </p:cNvCxnSpPr>
            <p:nvPr/>
          </p:nvCxnSpPr>
          <p:spPr>
            <a:xfrm rot="16200000" flipH="1">
              <a:off x="4195549" y="5744002"/>
              <a:ext cx="381000" cy="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1" name="Rectangle 210"/>
          <p:cNvSpPr/>
          <p:nvPr/>
        </p:nvSpPr>
        <p:spPr>
          <a:xfrm>
            <a:off x="1050878" y="5131558"/>
            <a:ext cx="7492621" cy="818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579173" y="2825087"/>
            <a:ext cx="2987228" cy="2265528"/>
            <a:chOff x="1579173" y="2825087"/>
            <a:chExt cx="2987228" cy="2265528"/>
          </a:xfrm>
        </p:grpSpPr>
        <p:grpSp>
          <p:nvGrpSpPr>
            <p:cNvPr id="9" name="Group 8"/>
            <p:cNvGrpSpPr/>
            <p:nvPr/>
          </p:nvGrpSpPr>
          <p:grpSpPr>
            <a:xfrm>
              <a:off x="1579173" y="2825087"/>
              <a:ext cx="2987228" cy="2265528"/>
              <a:chOff x="1579173" y="2825087"/>
              <a:chExt cx="2987228" cy="2265528"/>
            </a:xfrm>
          </p:grpSpPr>
          <p:grpSp>
            <p:nvGrpSpPr>
              <p:cNvPr id="206" name="Group 205"/>
              <p:cNvGrpSpPr/>
              <p:nvPr/>
            </p:nvGrpSpPr>
            <p:grpSpPr>
              <a:xfrm flipH="1">
                <a:off x="3185747" y="2825087"/>
                <a:ext cx="828393" cy="1882706"/>
                <a:chOff x="3209607" y="2866030"/>
                <a:chExt cx="828393" cy="1882706"/>
              </a:xfrm>
            </p:grpSpPr>
            <p:sp>
              <p:nvSpPr>
                <p:cNvPr id="4" name="Oval 3"/>
                <p:cNvSpPr/>
                <p:nvPr/>
              </p:nvSpPr>
              <p:spPr>
                <a:xfrm>
                  <a:off x="3209607" y="2866030"/>
                  <a:ext cx="577365" cy="57736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" name="Elbow Connector 9"/>
                <p:cNvCxnSpPr>
                  <a:stCxn id="4" idx="4"/>
                </p:cNvCxnSpPr>
                <p:nvPr/>
              </p:nvCxnSpPr>
              <p:spPr>
                <a:xfrm rot="16200000" flipH="1">
                  <a:off x="3115474" y="3826211"/>
                  <a:ext cx="1305343" cy="539708"/>
                </a:xfrm>
                <a:prstGeom prst="bentConnector3">
                  <a:avLst>
                    <a:gd name="adj1" fmla="val 63462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3510840" y="3587924"/>
                  <a:ext cx="251028" cy="200822"/>
                </a:xfrm>
                <a:prstGeom prst="lin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Group 7"/>
              <p:cNvGrpSpPr/>
              <p:nvPr/>
            </p:nvGrpSpPr>
            <p:grpSpPr>
              <a:xfrm>
                <a:off x="3361467" y="3507047"/>
                <a:ext cx="602466" cy="1280242"/>
                <a:chOff x="3361467" y="3507047"/>
                <a:chExt cx="602466" cy="1280242"/>
              </a:xfrm>
            </p:grpSpPr>
            <p:sp>
              <p:nvSpPr>
                <p:cNvPr id="15" name="Rectangle 14"/>
                <p:cNvSpPr/>
                <p:nvPr/>
              </p:nvSpPr>
              <p:spPr>
                <a:xfrm flipH="1">
                  <a:off x="3361467" y="4360542"/>
                  <a:ext cx="602466" cy="426747"/>
                </a:xfrm>
                <a:prstGeom prst="rect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 flipH="1">
                  <a:off x="3813317" y="3507047"/>
                  <a:ext cx="150616" cy="853495"/>
                </a:xfrm>
                <a:prstGeom prst="rect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" name="Rounded Rectangle 17"/>
              <p:cNvSpPr/>
              <p:nvPr/>
            </p:nvSpPr>
            <p:spPr>
              <a:xfrm flipH="1">
                <a:off x="1579173" y="3703685"/>
                <a:ext cx="2987228" cy="1104521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 flipH="1">
                <a:off x="1830196" y="4860505"/>
                <a:ext cx="548077" cy="230110"/>
                <a:chOff x="4697106" y="4626591"/>
                <a:chExt cx="297976" cy="125105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4872252" y="4626591"/>
                  <a:ext cx="122830" cy="12283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4697106" y="4628866"/>
                  <a:ext cx="122830" cy="12283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 flipH="1">
                <a:off x="3784026" y="4860505"/>
                <a:ext cx="548077" cy="230110"/>
                <a:chOff x="4697106" y="4626591"/>
                <a:chExt cx="297976" cy="125105"/>
              </a:xfrm>
            </p:grpSpPr>
            <p:sp>
              <p:nvSpPr>
                <p:cNvPr id="24" name="Oval 23"/>
                <p:cNvSpPr/>
                <p:nvPr/>
              </p:nvSpPr>
              <p:spPr>
                <a:xfrm>
                  <a:off x="4872252" y="4626591"/>
                  <a:ext cx="122830" cy="12283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4697106" y="4628866"/>
                  <a:ext cx="122830" cy="12283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" name="Group 25"/>
              <p:cNvGrpSpPr/>
              <p:nvPr/>
            </p:nvGrpSpPr>
            <p:grpSpPr>
              <a:xfrm flipH="1">
                <a:off x="2227659" y="3507047"/>
                <a:ext cx="602466" cy="1280242"/>
                <a:chOff x="3848669" y="3875964"/>
                <a:chExt cx="327546" cy="696036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3848669" y="4339988"/>
                  <a:ext cx="327546" cy="232012"/>
                </a:xfrm>
                <a:prstGeom prst="rect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3848669" y="3875964"/>
                  <a:ext cx="81886" cy="464024"/>
                </a:xfrm>
                <a:prstGeom prst="rect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2907199" y="3741760"/>
                <a:ext cx="646596" cy="45719"/>
                <a:chOff x="762000" y="2895599"/>
                <a:chExt cx="7543800" cy="533401"/>
              </a:xfrm>
            </p:grpSpPr>
            <p:grpSp>
              <p:nvGrpSpPr>
                <p:cNvPr id="34" name="Group 85"/>
                <p:cNvGrpSpPr/>
                <p:nvPr/>
              </p:nvGrpSpPr>
              <p:grpSpPr>
                <a:xfrm>
                  <a:off x="762000" y="2895599"/>
                  <a:ext cx="7543800" cy="533401"/>
                  <a:chOff x="762000" y="2895599"/>
                  <a:chExt cx="7543800" cy="533401"/>
                </a:xfrm>
              </p:grpSpPr>
              <p:sp>
                <p:nvSpPr>
                  <p:cNvPr id="104" name="Rectangle 103"/>
                  <p:cNvSpPr/>
                  <p:nvPr/>
                </p:nvSpPr>
                <p:spPr>
                  <a:xfrm>
                    <a:off x="762000" y="2895599"/>
                    <a:ext cx="7543800" cy="53340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05" name="Straight Connector 104"/>
                  <p:cNvCxnSpPr/>
                  <p:nvPr/>
                </p:nvCxnSpPr>
                <p:spPr>
                  <a:xfrm rot="16200000" flipH="1">
                    <a:off x="4267200" y="3162299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Straight Connector 105"/>
                  <p:cNvCxnSpPr/>
                  <p:nvPr/>
                </p:nvCxnSpPr>
                <p:spPr>
                  <a:xfrm rot="16200000" flipH="1">
                    <a:off x="52959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Straight Connector 106"/>
                  <p:cNvCxnSpPr/>
                  <p:nvPr/>
                </p:nvCxnSpPr>
                <p:spPr>
                  <a:xfrm rot="16200000" flipH="1">
                    <a:off x="63246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Connector 107"/>
                  <p:cNvCxnSpPr/>
                  <p:nvPr/>
                </p:nvCxnSpPr>
                <p:spPr>
                  <a:xfrm rot="16200000" flipH="1">
                    <a:off x="73533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/>
                  <p:nvPr/>
                </p:nvCxnSpPr>
                <p:spPr>
                  <a:xfrm rot="16200000" flipH="1">
                    <a:off x="11811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/>
                  <p:nvPr/>
                </p:nvCxnSpPr>
                <p:spPr>
                  <a:xfrm rot="16200000" flipH="1">
                    <a:off x="22098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Straight Connector 110"/>
                  <p:cNvCxnSpPr/>
                  <p:nvPr/>
                </p:nvCxnSpPr>
                <p:spPr>
                  <a:xfrm rot="16200000" flipH="1">
                    <a:off x="32385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5" name="Group 84"/>
                <p:cNvGrpSpPr/>
                <p:nvPr/>
              </p:nvGrpSpPr>
              <p:grpSpPr>
                <a:xfrm>
                  <a:off x="762001" y="3067859"/>
                  <a:ext cx="7543791" cy="188880"/>
                  <a:chOff x="762000" y="3087720"/>
                  <a:chExt cx="7619952" cy="15240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76200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Oval 36"/>
                  <p:cNvSpPr/>
                  <p:nvPr/>
                </p:nvSpPr>
                <p:spPr>
                  <a:xfrm>
                    <a:off x="87345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" name="Oval 37"/>
                  <p:cNvSpPr/>
                  <p:nvPr/>
                </p:nvSpPr>
                <p:spPr>
                  <a:xfrm>
                    <a:off x="98491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Oval 38"/>
                  <p:cNvSpPr/>
                  <p:nvPr/>
                </p:nvSpPr>
                <p:spPr>
                  <a:xfrm>
                    <a:off x="109636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" name="Oval 39"/>
                  <p:cNvSpPr/>
                  <p:nvPr/>
                </p:nvSpPr>
                <p:spPr>
                  <a:xfrm>
                    <a:off x="120782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Oval 40"/>
                  <p:cNvSpPr/>
                  <p:nvPr/>
                </p:nvSpPr>
                <p:spPr>
                  <a:xfrm>
                    <a:off x="131928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" name="Oval 41"/>
                  <p:cNvSpPr/>
                  <p:nvPr/>
                </p:nvSpPr>
                <p:spPr>
                  <a:xfrm>
                    <a:off x="143073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Oval 42"/>
                  <p:cNvSpPr/>
                  <p:nvPr/>
                </p:nvSpPr>
                <p:spPr>
                  <a:xfrm>
                    <a:off x="154219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Oval 43"/>
                  <p:cNvSpPr/>
                  <p:nvPr/>
                </p:nvSpPr>
                <p:spPr>
                  <a:xfrm>
                    <a:off x="165364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Oval 44"/>
                  <p:cNvSpPr/>
                  <p:nvPr/>
                </p:nvSpPr>
                <p:spPr>
                  <a:xfrm>
                    <a:off x="176510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Oval 45"/>
                  <p:cNvSpPr/>
                  <p:nvPr/>
                </p:nvSpPr>
                <p:spPr>
                  <a:xfrm>
                    <a:off x="187656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Oval 46"/>
                  <p:cNvSpPr/>
                  <p:nvPr/>
                </p:nvSpPr>
                <p:spPr>
                  <a:xfrm>
                    <a:off x="198801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Oval 47"/>
                  <p:cNvSpPr/>
                  <p:nvPr/>
                </p:nvSpPr>
                <p:spPr>
                  <a:xfrm>
                    <a:off x="209947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>
                  <a:xfrm>
                    <a:off x="221092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Oval 49"/>
                  <p:cNvSpPr/>
                  <p:nvPr/>
                </p:nvSpPr>
                <p:spPr>
                  <a:xfrm>
                    <a:off x="232238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Oval 50"/>
                  <p:cNvSpPr/>
                  <p:nvPr/>
                </p:nvSpPr>
                <p:spPr>
                  <a:xfrm>
                    <a:off x="243384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Oval 51"/>
                  <p:cNvSpPr/>
                  <p:nvPr/>
                </p:nvSpPr>
                <p:spPr>
                  <a:xfrm>
                    <a:off x="254529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Oval 52"/>
                  <p:cNvSpPr/>
                  <p:nvPr/>
                </p:nvSpPr>
                <p:spPr>
                  <a:xfrm>
                    <a:off x="265675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Oval 53"/>
                  <p:cNvSpPr/>
                  <p:nvPr/>
                </p:nvSpPr>
                <p:spPr>
                  <a:xfrm>
                    <a:off x="276820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Oval 54"/>
                  <p:cNvSpPr/>
                  <p:nvPr/>
                </p:nvSpPr>
                <p:spPr>
                  <a:xfrm>
                    <a:off x="287966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Oval 55"/>
                  <p:cNvSpPr/>
                  <p:nvPr/>
                </p:nvSpPr>
                <p:spPr>
                  <a:xfrm>
                    <a:off x="299112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Oval 56"/>
                  <p:cNvSpPr/>
                  <p:nvPr/>
                </p:nvSpPr>
                <p:spPr>
                  <a:xfrm>
                    <a:off x="310257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" name="Oval 57"/>
                  <p:cNvSpPr/>
                  <p:nvPr/>
                </p:nvSpPr>
                <p:spPr>
                  <a:xfrm>
                    <a:off x="321403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Oval 58"/>
                  <p:cNvSpPr/>
                  <p:nvPr/>
                </p:nvSpPr>
                <p:spPr>
                  <a:xfrm>
                    <a:off x="332548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" name="Oval 59"/>
                  <p:cNvSpPr/>
                  <p:nvPr/>
                </p:nvSpPr>
                <p:spPr>
                  <a:xfrm>
                    <a:off x="343694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" name="Oval 60"/>
                  <p:cNvSpPr/>
                  <p:nvPr/>
                </p:nvSpPr>
                <p:spPr>
                  <a:xfrm>
                    <a:off x="354840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" name="Oval 61"/>
                  <p:cNvSpPr/>
                  <p:nvPr/>
                </p:nvSpPr>
                <p:spPr>
                  <a:xfrm>
                    <a:off x="365985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" name="Oval 62"/>
                  <p:cNvSpPr/>
                  <p:nvPr/>
                </p:nvSpPr>
                <p:spPr>
                  <a:xfrm>
                    <a:off x="377131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" name="Oval 63"/>
                  <p:cNvSpPr/>
                  <p:nvPr/>
                </p:nvSpPr>
                <p:spPr>
                  <a:xfrm>
                    <a:off x="388276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" name="Oval 64"/>
                  <p:cNvSpPr/>
                  <p:nvPr/>
                </p:nvSpPr>
                <p:spPr>
                  <a:xfrm>
                    <a:off x="399422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" name="Oval 65"/>
                  <p:cNvSpPr/>
                  <p:nvPr/>
                </p:nvSpPr>
                <p:spPr>
                  <a:xfrm>
                    <a:off x="410568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" name="Oval 66"/>
                  <p:cNvSpPr/>
                  <p:nvPr/>
                </p:nvSpPr>
                <p:spPr>
                  <a:xfrm>
                    <a:off x="421713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Oval 67"/>
                  <p:cNvSpPr/>
                  <p:nvPr/>
                </p:nvSpPr>
                <p:spPr>
                  <a:xfrm>
                    <a:off x="432859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Oval 68"/>
                  <p:cNvSpPr/>
                  <p:nvPr/>
                </p:nvSpPr>
                <p:spPr>
                  <a:xfrm>
                    <a:off x="444004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Oval 69"/>
                  <p:cNvSpPr/>
                  <p:nvPr/>
                </p:nvSpPr>
                <p:spPr>
                  <a:xfrm>
                    <a:off x="455150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Oval 70"/>
                  <p:cNvSpPr/>
                  <p:nvPr/>
                </p:nvSpPr>
                <p:spPr>
                  <a:xfrm>
                    <a:off x="466296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Oval 71"/>
                  <p:cNvSpPr/>
                  <p:nvPr/>
                </p:nvSpPr>
                <p:spPr>
                  <a:xfrm>
                    <a:off x="477441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Oval 72"/>
                  <p:cNvSpPr/>
                  <p:nvPr/>
                </p:nvSpPr>
                <p:spPr>
                  <a:xfrm>
                    <a:off x="488587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" name="Oval 73"/>
                  <p:cNvSpPr/>
                  <p:nvPr/>
                </p:nvSpPr>
                <p:spPr>
                  <a:xfrm>
                    <a:off x="499732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" name="Oval 74"/>
                  <p:cNvSpPr/>
                  <p:nvPr/>
                </p:nvSpPr>
                <p:spPr>
                  <a:xfrm>
                    <a:off x="510878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" name="Oval 75"/>
                  <p:cNvSpPr/>
                  <p:nvPr/>
                </p:nvSpPr>
                <p:spPr>
                  <a:xfrm>
                    <a:off x="522024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Oval 76"/>
                  <p:cNvSpPr/>
                  <p:nvPr/>
                </p:nvSpPr>
                <p:spPr>
                  <a:xfrm>
                    <a:off x="533169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" name="Oval 77"/>
                  <p:cNvSpPr/>
                  <p:nvPr/>
                </p:nvSpPr>
                <p:spPr>
                  <a:xfrm>
                    <a:off x="544315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" name="Oval 78"/>
                  <p:cNvSpPr/>
                  <p:nvPr/>
                </p:nvSpPr>
                <p:spPr>
                  <a:xfrm>
                    <a:off x="555460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Oval 79"/>
                  <p:cNvSpPr/>
                  <p:nvPr/>
                </p:nvSpPr>
                <p:spPr>
                  <a:xfrm>
                    <a:off x="566606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" name="Oval 80"/>
                  <p:cNvSpPr/>
                  <p:nvPr/>
                </p:nvSpPr>
                <p:spPr>
                  <a:xfrm>
                    <a:off x="577752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2" name="Oval 81"/>
                  <p:cNvSpPr/>
                  <p:nvPr/>
                </p:nvSpPr>
                <p:spPr>
                  <a:xfrm>
                    <a:off x="588897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3" name="Oval 82"/>
                  <p:cNvSpPr/>
                  <p:nvPr/>
                </p:nvSpPr>
                <p:spPr>
                  <a:xfrm>
                    <a:off x="600043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" name="Oval 83"/>
                  <p:cNvSpPr/>
                  <p:nvPr/>
                </p:nvSpPr>
                <p:spPr>
                  <a:xfrm>
                    <a:off x="611188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" name="Oval 84"/>
                  <p:cNvSpPr/>
                  <p:nvPr/>
                </p:nvSpPr>
                <p:spPr>
                  <a:xfrm>
                    <a:off x="622334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Oval 85"/>
                  <p:cNvSpPr/>
                  <p:nvPr/>
                </p:nvSpPr>
                <p:spPr>
                  <a:xfrm>
                    <a:off x="633480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" name="Oval 86"/>
                  <p:cNvSpPr/>
                  <p:nvPr/>
                </p:nvSpPr>
                <p:spPr>
                  <a:xfrm>
                    <a:off x="644625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" name="Oval 87"/>
                  <p:cNvSpPr/>
                  <p:nvPr/>
                </p:nvSpPr>
                <p:spPr>
                  <a:xfrm>
                    <a:off x="655771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9" name="Oval 88"/>
                  <p:cNvSpPr/>
                  <p:nvPr/>
                </p:nvSpPr>
                <p:spPr>
                  <a:xfrm>
                    <a:off x="666916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" name="Oval 89"/>
                  <p:cNvSpPr/>
                  <p:nvPr/>
                </p:nvSpPr>
                <p:spPr>
                  <a:xfrm>
                    <a:off x="678062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1" name="Oval 90"/>
                  <p:cNvSpPr/>
                  <p:nvPr/>
                </p:nvSpPr>
                <p:spPr>
                  <a:xfrm>
                    <a:off x="689208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2" name="Oval 91"/>
                  <p:cNvSpPr/>
                  <p:nvPr/>
                </p:nvSpPr>
                <p:spPr>
                  <a:xfrm>
                    <a:off x="700353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3" name="Oval 92"/>
                  <p:cNvSpPr/>
                  <p:nvPr/>
                </p:nvSpPr>
                <p:spPr>
                  <a:xfrm>
                    <a:off x="711499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4" name="Oval 93"/>
                  <p:cNvSpPr/>
                  <p:nvPr/>
                </p:nvSpPr>
                <p:spPr>
                  <a:xfrm>
                    <a:off x="722644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5" name="Oval 94"/>
                  <p:cNvSpPr/>
                  <p:nvPr/>
                </p:nvSpPr>
                <p:spPr>
                  <a:xfrm>
                    <a:off x="733790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6" name="Oval 95"/>
                  <p:cNvSpPr/>
                  <p:nvPr/>
                </p:nvSpPr>
                <p:spPr>
                  <a:xfrm>
                    <a:off x="744936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7" name="Oval 96"/>
                  <p:cNvSpPr/>
                  <p:nvPr/>
                </p:nvSpPr>
                <p:spPr>
                  <a:xfrm>
                    <a:off x="756081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8" name="Oval 97"/>
                  <p:cNvSpPr/>
                  <p:nvPr/>
                </p:nvSpPr>
                <p:spPr>
                  <a:xfrm>
                    <a:off x="767227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9" name="Oval 98"/>
                  <p:cNvSpPr/>
                  <p:nvPr/>
                </p:nvSpPr>
                <p:spPr>
                  <a:xfrm>
                    <a:off x="778372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0" name="Oval 99"/>
                  <p:cNvSpPr/>
                  <p:nvPr/>
                </p:nvSpPr>
                <p:spPr>
                  <a:xfrm>
                    <a:off x="789518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1" name="Oval 100"/>
                  <p:cNvSpPr/>
                  <p:nvPr/>
                </p:nvSpPr>
                <p:spPr>
                  <a:xfrm>
                    <a:off x="800664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2" name="Oval 101"/>
                  <p:cNvSpPr/>
                  <p:nvPr/>
                </p:nvSpPr>
                <p:spPr>
                  <a:xfrm>
                    <a:off x="811809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3" name="Oval 102"/>
                  <p:cNvSpPr/>
                  <p:nvPr/>
                </p:nvSpPr>
                <p:spPr>
                  <a:xfrm>
                    <a:off x="822955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12" name="Group 11"/>
            <p:cNvGrpSpPr/>
            <p:nvPr/>
          </p:nvGrpSpPr>
          <p:grpSpPr>
            <a:xfrm>
              <a:off x="2988235" y="3793917"/>
              <a:ext cx="702237" cy="1017142"/>
              <a:chOff x="2988235" y="3793917"/>
              <a:chExt cx="702237" cy="1017142"/>
            </a:xfrm>
          </p:grpSpPr>
          <p:sp>
            <p:nvSpPr>
              <p:cNvPr id="208" name="Rectangle 207"/>
              <p:cNvSpPr/>
              <p:nvPr/>
            </p:nvSpPr>
            <p:spPr>
              <a:xfrm flipH="1">
                <a:off x="3607130" y="3793917"/>
                <a:ext cx="83342" cy="389611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2988236" y="4006083"/>
                <a:ext cx="597647" cy="87799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2988235" y="4095730"/>
                <a:ext cx="76798" cy="715329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7.40741E-6 L 0.84462 7.40741E-6 " pathEditMode="relative" ptsTypes="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force factor meter looks like this while the rider accelerates.  Draw a force diagram for the rider. (6)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Check your neighbor!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614149" y="5477302"/>
            <a:ext cx="7543800" cy="533401"/>
            <a:chOff x="762000" y="2895599"/>
            <a:chExt cx="7543800" cy="533401"/>
          </a:xfrm>
        </p:grpSpPr>
        <p:grpSp>
          <p:nvGrpSpPr>
            <p:cNvPr id="102" name="Group 85"/>
            <p:cNvGrpSpPr/>
            <p:nvPr/>
          </p:nvGrpSpPr>
          <p:grpSpPr>
            <a:xfrm>
              <a:off x="762000" y="2895599"/>
              <a:ext cx="7543800" cy="533401"/>
              <a:chOff x="762000" y="2895599"/>
              <a:chExt cx="7543800" cy="533401"/>
            </a:xfrm>
          </p:grpSpPr>
          <p:sp>
            <p:nvSpPr>
              <p:cNvPr id="172" name="Rectangle 171"/>
              <p:cNvSpPr/>
              <p:nvPr/>
            </p:nvSpPr>
            <p:spPr>
              <a:xfrm>
                <a:off x="762000" y="2895599"/>
                <a:ext cx="75438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3" name="Straight Connector 172"/>
              <p:cNvCxnSpPr/>
              <p:nvPr/>
            </p:nvCxnSpPr>
            <p:spPr>
              <a:xfrm rot="16200000" flipH="1">
                <a:off x="4267200" y="3162299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6200000" flipH="1">
                <a:off x="52959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6200000" flipH="1">
                <a:off x="63246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6200000" flipH="1">
                <a:off x="73533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1811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H="1">
                <a:off x="22098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238500" y="3162300"/>
                <a:ext cx="533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Group 84"/>
            <p:cNvGrpSpPr/>
            <p:nvPr/>
          </p:nvGrpSpPr>
          <p:grpSpPr>
            <a:xfrm>
              <a:off x="762004" y="3067859"/>
              <a:ext cx="7543791" cy="188880"/>
              <a:chOff x="762000" y="3087720"/>
              <a:chExt cx="7619952" cy="152400"/>
            </a:xfrm>
          </p:grpSpPr>
          <p:sp>
            <p:nvSpPr>
              <p:cNvPr id="104" name="Oval 103"/>
              <p:cNvSpPr/>
              <p:nvPr/>
            </p:nvSpPr>
            <p:spPr>
              <a:xfrm>
                <a:off x="7620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8734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9849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10963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2078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13192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4307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5421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16536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17651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8765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19880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20994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22109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23223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24338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25452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26567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27682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28796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29911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31025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32140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33254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34369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35484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36598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37713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8827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9942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41056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42171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43285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44400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45515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46629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47744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48858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49973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51087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52202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53316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54431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555460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566606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577752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588897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600043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611188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622334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633480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644625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655771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666916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678062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689208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700353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711499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722644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733790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744936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756081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767227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7783728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7895184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8006640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8118096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8229552" y="3087720"/>
                <a:ext cx="152400" cy="1524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0" name="Group 179"/>
          <p:cNvGrpSpPr/>
          <p:nvPr/>
        </p:nvGrpSpPr>
        <p:grpSpPr>
          <a:xfrm>
            <a:off x="3966949" y="5553502"/>
            <a:ext cx="838200" cy="381000"/>
            <a:chOff x="3966949" y="5553502"/>
            <a:chExt cx="838200" cy="381000"/>
          </a:xfrm>
        </p:grpSpPr>
        <p:grpSp>
          <p:nvGrpSpPr>
            <p:cNvPr id="181" name="Group 180"/>
            <p:cNvGrpSpPr/>
            <p:nvPr/>
          </p:nvGrpSpPr>
          <p:grpSpPr>
            <a:xfrm>
              <a:off x="3966949" y="5553502"/>
              <a:ext cx="838200" cy="381000"/>
              <a:chOff x="5154304" y="2971800"/>
              <a:chExt cx="838200" cy="381000"/>
            </a:xfrm>
          </p:grpSpPr>
          <p:cxnSp>
            <p:nvCxnSpPr>
              <p:cNvPr id="183" name="Straight Connector 182"/>
              <p:cNvCxnSpPr>
                <a:stCxn id="184" idx="0"/>
                <a:endCxn id="184" idx="4"/>
              </p:cNvCxnSpPr>
              <p:nvPr/>
            </p:nvCxnSpPr>
            <p:spPr>
              <a:xfrm rot="16200000" flipH="1">
                <a:off x="5382904" y="3162300"/>
                <a:ext cx="381000" cy="0"/>
              </a:xfrm>
              <a:prstGeom prst="line">
                <a:avLst/>
              </a:prstGeom>
              <a:ln w="127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4" name="Oval 183"/>
              <p:cNvSpPr/>
              <p:nvPr/>
            </p:nvSpPr>
            <p:spPr>
              <a:xfrm>
                <a:off x="5154304" y="2971800"/>
                <a:ext cx="8382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82" name="Straight Connector 181"/>
            <p:cNvCxnSpPr>
              <a:stCxn id="184" idx="0"/>
              <a:endCxn id="184" idx="4"/>
            </p:cNvCxnSpPr>
            <p:nvPr/>
          </p:nvCxnSpPr>
          <p:spPr>
            <a:xfrm rot="16200000" flipH="1">
              <a:off x="4195549" y="5744002"/>
              <a:ext cx="381000" cy="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6" name="Straight Arrow Connector 185"/>
          <p:cNvCxnSpPr/>
          <p:nvPr/>
        </p:nvCxnSpPr>
        <p:spPr>
          <a:xfrm>
            <a:off x="5857164" y="4926848"/>
            <a:ext cx="1717343" cy="1588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>
            <a:off x="5857164" y="4239911"/>
            <a:ext cx="1717343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>
            <a:off x="5857164" y="3552973"/>
            <a:ext cx="1717343" cy="1588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Box 190"/>
          <p:cNvSpPr txBox="1"/>
          <p:nvPr/>
        </p:nvSpPr>
        <p:spPr>
          <a:xfrm>
            <a:off x="5364707" y="4790369"/>
            <a:ext cx="668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192" name="TextBox 191"/>
          <p:cNvSpPr txBox="1"/>
          <p:nvPr/>
        </p:nvSpPr>
        <p:spPr>
          <a:xfrm>
            <a:off x="5310115" y="3359627"/>
            <a:ext cx="668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93" name="TextBox 192"/>
          <p:cNvSpPr txBox="1"/>
          <p:nvPr/>
        </p:nvSpPr>
        <p:spPr>
          <a:xfrm>
            <a:off x="5364707" y="4074998"/>
            <a:ext cx="668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grpSp>
        <p:nvGrpSpPr>
          <p:cNvPr id="188" name="Group 187"/>
          <p:cNvGrpSpPr/>
          <p:nvPr/>
        </p:nvGrpSpPr>
        <p:grpSpPr>
          <a:xfrm>
            <a:off x="2110090" y="3085352"/>
            <a:ext cx="2987228" cy="2265528"/>
            <a:chOff x="2110090" y="3085352"/>
            <a:chExt cx="2987228" cy="2265528"/>
          </a:xfrm>
        </p:grpSpPr>
        <p:grpSp>
          <p:nvGrpSpPr>
            <p:cNvPr id="4" name="Group 3"/>
            <p:cNvGrpSpPr/>
            <p:nvPr/>
          </p:nvGrpSpPr>
          <p:grpSpPr>
            <a:xfrm flipH="1">
              <a:off x="2110090" y="3085352"/>
              <a:ext cx="2987228" cy="2265528"/>
              <a:chOff x="2657346" y="2866030"/>
              <a:chExt cx="2987228" cy="2265528"/>
            </a:xfrm>
          </p:grpSpPr>
          <p:grpSp>
            <p:nvGrpSpPr>
              <p:cNvPr id="5" name="Group 205"/>
              <p:cNvGrpSpPr/>
              <p:nvPr/>
            </p:nvGrpSpPr>
            <p:grpSpPr>
              <a:xfrm>
                <a:off x="3209607" y="2866030"/>
                <a:ext cx="828393" cy="1882706"/>
                <a:chOff x="3209607" y="2866030"/>
                <a:chExt cx="828393" cy="1882706"/>
              </a:xfrm>
            </p:grpSpPr>
            <p:sp>
              <p:nvSpPr>
                <p:cNvPr id="98" name="Oval 3"/>
                <p:cNvSpPr/>
                <p:nvPr/>
              </p:nvSpPr>
              <p:spPr>
                <a:xfrm>
                  <a:off x="3209607" y="2866030"/>
                  <a:ext cx="577365" cy="57736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9" name="Elbow Connector 9"/>
                <p:cNvCxnSpPr/>
                <p:nvPr/>
              </p:nvCxnSpPr>
              <p:spPr>
                <a:xfrm rot="16200000" flipH="1">
                  <a:off x="3115474" y="3826211"/>
                  <a:ext cx="1305343" cy="539708"/>
                </a:xfrm>
                <a:prstGeom prst="bentConnector3">
                  <a:avLst>
                    <a:gd name="adj1" fmla="val 63462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3510840" y="3587924"/>
                  <a:ext cx="251028" cy="200822"/>
                </a:xfrm>
                <a:prstGeom prst="lin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" name="Group 16"/>
              <p:cNvGrpSpPr/>
              <p:nvPr/>
            </p:nvGrpSpPr>
            <p:grpSpPr>
              <a:xfrm>
                <a:off x="3259814" y="3547984"/>
                <a:ext cx="602466" cy="1280241"/>
                <a:chOff x="3848669" y="3875964"/>
                <a:chExt cx="327546" cy="696036"/>
              </a:xfrm>
            </p:grpSpPr>
            <p:sp>
              <p:nvSpPr>
                <p:cNvPr id="96" name="Rectangle 95"/>
                <p:cNvSpPr/>
                <p:nvPr/>
              </p:nvSpPr>
              <p:spPr>
                <a:xfrm>
                  <a:off x="3848669" y="4339988"/>
                  <a:ext cx="327546" cy="232012"/>
                </a:xfrm>
                <a:prstGeom prst="rect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3848669" y="3875964"/>
                  <a:ext cx="81886" cy="464024"/>
                </a:xfrm>
                <a:prstGeom prst="rect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" name="Rounded Rectangle 6"/>
              <p:cNvSpPr/>
              <p:nvPr/>
            </p:nvSpPr>
            <p:spPr>
              <a:xfrm>
                <a:off x="2657346" y="3744628"/>
                <a:ext cx="2987228" cy="1104521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1"/>
              <p:cNvGrpSpPr/>
              <p:nvPr/>
            </p:nvGrpSpPr>
            <p:grpSpPr>
              <a:xfrm>
                <a:off x="4845458" y="4901448"/>
                <a:ext cx="548076" cy="230110"/>
                <a:chOff x="4697106" y="4626591"/>
                <a:chExt cx="297976" cy="125105"/>
              </a:xfrm>
            </p:grpSpPr>
            <p:sp>
              <p:nvSpPr>
                <p:cNvPr id="94" name="Oval 93"/>
                <p:cNvSpPr/>
                <p:nvPr/>
              </p:nvSpPr>
              <p:spPr>
                <a:xfrm>
                  <a:off x="4872252" y="4626591"/>
                  <a:ext cx="122830" cy="12283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Oval 94"/>
                <p:cNvSpPr/>
                <p:nvPr/>
              </p:nvSpPr>
              <p:spPr>
                <a:xfrm>
                  <a:off x="4697106" y="4628866"/>
                  <a:ext cx="122830" cy="12283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22"/>
              <p:cNvGrpSpPr/>
              <p:nvPr/>
            </p:nvGrpSpPr>
            <p:grpSpPr>
              <a:xfrm>
                <a:off x="2891628" y="4901448"/>
                <a:ext cx="548076" cy="230110"/>
                <a:chOff x="4697106" y="4626591"/>
                <a:chExt cx="297976" cy="125105"/>
              </a:xfrm>
            </p:grpSpPr>
            <p:sp>
              <p:nvSpPr>
                <p:cNvPr id="92" name="Oval 91"/>
                <p:cNvSpPr/>
                <p:nvPr/>
              </p:nvSpPr>
              <p:spPr>
                <a:xfrm>
                  <a:off x="4872252" y="4626591"/>
                  <a:ext cx="122830" cy="12283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Oval 92"/>
                <p:cNvSpPr/>
                <p:nvPr/>
              </p:nvSpPr>
              <p:spPr>
                <a:xfrm>
                  <a:off x="4697106" y="4628866"/>
                  <a:ext cx="122830" cy="12283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25"/>
              <p:cNvGrpSpPr/>
              <p:nvPr/>
            </p:nvGrpSpPr>
            <p:grpSpPr>
              <a:xfrm>
                <a:off x="4393622" y="3547984"/>
                <a:ext cx="602466" cy="1280241"/>
                <a:chOff x="3848669" y="3875964"/>
                <a:chExt cx="327546" cy="696036"/>
              </a:xfrm>
            </p:grpSpPr>
            <p:sp>
              <p:nvSpPr>
                <p:cNvPr id="90" name="Rectangle 89"/>
                <p:cNvSpPr/>
                <p:nvPr/>
              </p:nvSpPr>
              <p:spPr>
                <a:xfrm>
                  <a:off x="3848669" y="4339988"/>
                  <a:ext cx="327546" cy="232012"/>
                </a:xfrm>
                <a:prstGeom prst="rect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ectangle 90"/>
                <p:cNvSpPr/>
                <p:nvPr/>
              </p:nvSpPr>
              <p:spPr>
                <a:xfrm>
                  <a:off x="3848669" y="3875964"/>
                  <a:ext cx="81886" cy="464024"/>
                </a:xfrm>
                <a:prstGeom prst="rect">
                  <a:avLst/>
                </a:prstGeom>
                <a:solidFill>
                  <a:schemeClr val="bg2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32"/>
              <p:cNvGrpSpPr/>
              <p:nvPr/>
            </p:nvGrpSpPr>
            <p:grpSpPr>
              <a:xfrm flipH="1">
                <a:off x="3669952" y="3782703"/>
                <a:ext cx="646596" cy="45719"/>
                <a:chOff x="762000" y="2895599"/>
                <a:chExt cx="7543800" cy="533401"/>
              </a:xfrm>
            </p:grpSpPr>
            <p:grpSp>
              <p:nvGrpSpPr>
                <p:cNvPr id="12" name="Group 85"/>
                <p:cNvGrpSpPr/>
                <p:nvPr/>
              </p:nvGrpSpPr>
              <p:grpSpPr>
                <a:xfrm>
                  <a:off x="762000" y="2895599"/>
                  <a:ext cx="7543800" cy="533401"/>
                  <a:chOff x="762000" y="2895599"/>
                  <a:chExt cx="7543800" cy="533401"/>
                </a:xfrm>
              </p:grpSpPr>
              <p:sp>
                <p:nvSpPr>
                  <p:cNvPr id="82" name="Rectangle 81"/>
                  <p:cNvSpPr/>
                  <p:nvPr/>
                </p:nvSpPr>
                <p:spPr>
                  <a:xfrm>
                    <a:off x="762000" y="2895599"/>
                    <a:ext cx="7543800" cy="53340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83" name="Straight Connector 82"/>
                  <p:cNvCxnSpPr/>
                  <p:nvPr/>
                </p:nvCxnSpPr>
                <p:spPr>
                  <a:xfrm rot="16200000" flipH="1">
                    <a:off x="4267200" y="3162299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Straight Connector 83"/>
                  <p:cNvCxnSpPr/>
                  <p:nvPr/>
                </p:nvCxnSpPr>
                <p:spPr>
                  <a:xfrm rot="16200000" flipH="1">
                    <a:off x="52959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rot="16200000" flipH="1">
                    <a:off x="63246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/>
                  <p:nvPr/>
                </p:nvCxnSpPr>
                <p:spPr>
                  <a:xfrm rot="16200000" flipH="1">
                    <a:off x="73533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Connector 86"/>
                  <p:cNvCxnSpPr/>
                  <p:nvPr/>
                </p:nvCxnSpPr>
                <p:spPr>
                  <a:xfrm rot="16200000" flipH="1">
                    <a:off x="11811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Connector 87"/>
                  <p:cNvCxnSpPr/>
                  <p:nvPr/>
                </p:nvCxnSpPr>
                <p:spPr>
                  <a:xfrm rot="16200000" flipH="1">
                    <a:off x="22098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/>
                  <p:cNvCxnSpPr/>
                  <p:nvPr/>
                </p:nvCxnSpPr>
                <p:spPr>
                  <a:xfrm rot="16200000" flipH="1">
                    <a:off x="3238500" y="3162300"/>
                    <a:ext cx="5334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" name="Group 84"/>
                <p:cNvGrpSpPr/>
                <p:nvPr/>
              </p:nvGrpSpPr>
              <p:grpSpPr>
                <a:xfrm>
                  <a:off x="762003" y="3067859"/>
                  <a:ext cx="7543791" cy="188880"/>
                  <a:chOff x="762000" y="3087720"/>
                  <a:chExt cx="7619952" cy="152400"/>
                </a:xfrm>
              </p:grpSpPr>
              <p:sp>
                <p:nvSpPr>
                  <p:cNvPr id="14" name="Oval 13"/>
                  <p:cNvSpPr/>
                  <p:nvPr/>
                </p:nvSpPr>
                <p:spPr>
                  <a:xfrm>
                    <a:off x="76200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" name="Oval 14"/>
                  <p:cNvSpPr/>
                  <p:nvPr/>
                </p:nvSpPr>
                <p:spPr>
                  <a:xfrm>
                    <a:off x="87345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>
                  <a:xfrm>
                    <a:off x="98491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" name="Oval 16"/>
                  <p:cNvSpPr/>
                  <p:nvPr/>
                </p:nvSpPr>
                <p:spPr>
                  <a:xfrm>
                    <a:off x="109636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Oval 17"/>
                  <p:cNvSpPr/>
                  <p:nvPr/>
                </p:nvSpPr>
                <p:spPr>
                  <a:xfrm>
                    <a:off x="120782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" name="Oval 18"/>
                  <p:cNvSpPr/>
                  <p:nvPr/>
                </p:nvSpPr>
                <p:spPr>
                  <a:xfrm>
                    <a:off x="131928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" name="Oval 19"/>
                  <p:cNvSpPr/>
                  <p:nvPr/>
                </p:nvSpPr>
                <p:spPr>
                  <a:xfrm>
                    <a:off x="143073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1" name="Oval 20"/>
                  <p:cNvSpPr/>
                  <p:nvPr/>
                </p:nvSpPr>
                <p:spPr>
                  <a:xfrm>
                    <a:off x="154219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Oval 21"/>
                  <p:cNvSpPr/>
                  <p:nvPr/>
                </p:nvSpPr>
                <p:spPr>
                  <a:xfrm>
                    <a:off x="165364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176510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>
                    <a:off x="187656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198801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Oval 25"/>
                  <p:cNvSpPr/>
                  <p:nvPr/>
                </p:nvSpPr>
                <p:spPr>
                  <a:xfrm>
                    <a:off x="209947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" name="Oval 26"/>
                  <p:cNvSpPr/>
                  <p:nvPr/>
                </p:nvSpPr>
                <p:spPr>
                  <a:xfrm>
                    <a:off x="221092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" name="Oval 27"/>
                  <p:cNvSpPr/>
                  <p:nvPr/>
                </p:nvSpPr>
                <p:spPr>
                  <a:xfrm>
                    <a:off x="232238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" name="Oval 28"/>
                  <p:cNvSpPr/>
                  <p:nvPr/>
                </p:nvSpPr>
                <p:spPr>
                  <a:xfrm>
                    <a:off x="243384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" name="Oval 29"/>
                  <p:cNvSpPr/>
                  <p:nvPr/>
                </p:nvSpPr>
                <p:spPr>
                  <a:xfrm>
                    <a:off x="254529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265675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276820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3" name="Oval 32"/>
                  <p:cNvSpPr/>
                  <p:nvPr/>
                </p:nvSpPr>
                <p:spPr>
                  <a:xfrm>
                    <a:off x="287966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4" name="Oval 33"/>
                  <p:cNvSpPr/>
                  <p:nvPr/>
                </p:nvSpPr>
                <p:spPr>
                  <a:xfrm>
                    <a:off x="299112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Oval 34"/>
                  <p:cNvSpPr/>
                  <p:nvPr/>
                </p:nvSpPr>
                <p:spPr>
                  <a:xfrm>
                    <a:off x="310257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6" name="Oval 35"/>
                  <p:cNvSpPr/>
                  <p:nvPr/>
                </p:nvSpPr>
                <p:spPr>
                  <a:xfrm>
                    <a:off x="321403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Oval 36"/>
                  <p:cNvSpPr/>
                  <p:nvPr/>
                </p:nvSpPr>
                <p:spPr>
                  <a:xfrm>
                    <a:off x="332548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8" name="Oval 37"/>
                  <p:cNvSpPr/>
                  <p:nvPr/>
                </p:nvSpPr>
                <p:spPr>
                  <a:xfrm>
                    <a:off x="343694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Oval 38"/>
                  <p:cNvSpPr/>
                  <p:nvPr/>
                </p:nvSpPr>
                <p:spPr>
                  <a:xfrm>
                    <a:off x="354840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0" name="Oval 39"/>
                  <p:cNvSpPr/>
                  <p:nvPr/>
                </p:nvSpPr>
                <p:spPr>
                  <a:xfrm>
                    <a:off x="365985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Oval 40"/>
                  <p:cNvSpPr/>
                  <p:nvPr/>
                </p:nvSpPr>
                <p:spPr>
                  <a:xfrm>
                    <a:off x="377131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" name="Oval 41"/>
                  <p:cNvSpPr/>
                  <p:nvPr/>
                </p:nvSpPr>
                <p:spPr>
                  <a:xfrm>
                    <a:off x="388276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" name="Oval 42"/>
                  <p:cNvSpPr/>
                  <p:nvPr/>
                </p:nvSpPr>
                <p:spPr>
                  <a:xfrm>
                    <a:off x="399422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Oval 43"/>
                  <p:cNvSpPr/>
                  <p:nvPr/>
                </p:nvSpPr>
                <p:spPr>
                  <a:xfrm>
                    <a:off x="410568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Oval 44"/>
                  <p:cNvSpPr/>
                  <p:nvPr/>
                </p:nvSpPr>
                <p:spPr>
                  <a:xfrm>
                    <a:off x="421713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Oval 45"/>
                  <p:cNvSpPr/>
                  <p:nvPr/>
                </p:nvSpPr>
                <p:spPr>
                  <a:xfrm>
                    <a:off x="432859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Oval 46"/>
                  <p:cNvSpPr/>
                  <p:nvPr/>
                </p:nvSpPr>
                <p:spPr>
                  <a:xfrm>
                    <a:off x="444004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Oval 47"/>
                  <p:cNvSpPr/>
                  <p:nvPr/>
                </p:nvSpPr>
                <p:spPr>
                  <a:xfrm>
                    <a:off x="455150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>
                  <a:xfrm>
                    <a:off x="466296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Oval 49"/>
                  <p:cNvSpPr/>
                  <p:nvPr/>
                </p:nvSpPr>
                <p:spPr>
                  <a:xfrm>
                    <a:off x="477441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Oval 50"/>
                  <p:cNvSpPr/>
                  <p:nvPr/>
                </p:nvSpPr>
                <p:spPr>
                  <a:xfrm>
                    <a:off x="488587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Oval 51"/>
                  <p:cNvSpPr/>
                  <p:nvPr/>
                </p:nvSpPr>
                <p:spPr>
                  <a:xfrm>
                    <a:off x="499732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Oval 52"/>
                  <p:cNvSpPr/>
                  <p:nvPr/>
                </p:nvSpPr>
                <p:spPr>
                  <a:xfrm>
                    <a:off x="510878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Oval 53"/>
                  <p:cNvSpPr/>
                  <p:nvPr/>
                </p:nvSpPr>
                <p:spPr>
                  <a:xfrm>
                    <a:off x="522024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Oval 54"/>
                  <p:cNvSpPr/>
                  <p:nvPr/>
                </p:nvSpPr>
                <p:spPr>
                  <a:xfrm>
                    <a:off x="533169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Oval 55"/>
                  <p:cNvSpPr/>
                  <p:nvPr/>
                </p:nvSpPr>
                <p:spPr>
                  <a:xfrm>
                    <a:off x="544315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Oval 56"/>
                  <p:cNvSpPr/>
                  <p:nvPr/>
                </p:nvSpPr>
                <p:spPr>
                  <a:xfrm>
                    <a:off x="555460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" name="Oval 57"/>
                  <p:cNvSpPr/>
                  <p:nvPr/>
                </p:nvSpPr>
                <p:spPr>
                  <a:xfrm>
                    <a:off x="566606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Oval 58"/>
                  <p:cNvSpPr/>
                  <p:nvPr/>
                </p:nvSpPr>
                <p:spPr>
                  <a:xfrm>
                    <a:off x="577752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" name="Oval 59"/>
                  <p:cNvSpPr/>
                  <p:nvPr/>
                </p:nvSpPr>
                <p:spPr>
                  <a:xfrm>
                    <a:off x="588897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" name="Oval 60"/>
                  <p:cNvSpPr/>
                  <p:nvPr/>
                </p:nvSpPr>
                <p:spPr>
                  <a:xfrm>
                    <a:off x="600043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2" name="Oval 61"/>
                  <p:cNvSpPr/>
                  <p:nvPr/>
                </p:nvSpPr>
                <p:spPr>
                  <a:xfrm>
                    <a:off x="611188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" name="Oval 62"/>
                  <p:cNvSpPr/>
                  <p:nvPr/>
                </p:nvSpPr>
                <p:spPr>
                  <a:xfrm>
                    <a:off x="622334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" name="Oval 63"/>
                  <p:cNvSpPr/>
                  <p:nvPr/>
                </p:nvSpPr>
                <p:spPr>
                  <a:xfrm>
                    <a:off x="633480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" name="Oval 64"/>
                  <p:cNvSpPr/>
                  <p:nvPr/>
                </p:nvSpPr>
                <p:spPr>
                  <a:xfrm>
                    <a:off x="644625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" name="Oval 65"/>
                  <p:cNvSpPr/>
                  <p:nvPr/>
                </p:nvSpPr>
                <p:spPr>
                  <a:xfrm>
                    <a:off x="655771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" name="Oval 66"/>
                  <p:cNvSpPr/>
                  <p:nvPr/>
                </p:nvSpPr>
                <p:spPr>
                  <a:xfrm>
                    <a:off x="666916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Oval 67"/>
                  <p:cNvSpPr/>
                  <p:nvPr/>
                </p:nvSpPr>
                <p:spPr>
                  <a:xfrm>
                    <a:off x="678062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Oval 68"/>
                  <p:cNvSpPr/>
                  <p:nvPr/>
                </p:nvSpPr>
                <p:spPr>
                  <a:xfrm>
                    <a:off x="689208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Oval 69"/>
                  <p:cNvSpPr/>
                  <p:nvPr/>
                </p:nvSpPr>
                <p:spPr>
                  <a:xfrm>
                    <a:off x="700353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Oval 70"/>
                  <p:cNvSpPr/>
                  <p:nvPr/>
                </p:nvSpPr>
                <p:spPr>
                  <a:xfrm>
                    <a:off x="711499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Oval 71"/>
                  <p:cNvSpPr/>
                  <p:nvPr/>
                </p:nvSpPr>
                <p:spPr>
                  <a:xfrm>
                    <a:off x="722644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Oval 72"/>
                  <p:cNvSpPr/>
                  <p:nvPr/>
                </p:nvSpPr>
                <p:spPr>
                  <a:xfrm>
                    <a:off x="733790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" name="Oval 73"/>
                  <p:cNvSpPr/>
                  <p:nvPr/>
                </p:nvSpPr>
                <p:spPr>
                  <a:xfrm>
                    <a:off x="744936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" name="Oval 74"/>
                  <p:cNvSpPr/>
                  <p:nvPr/>
                </p:nvSpPr>
                <p:spPr>
                  <a:xfrm>
                    <a:off x="756081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" name="Oval 75"/>
                  <p:cNvSpPr/>
                  <p:nvPr/>
                </p:nvSpPr>
                <p:spPr>
                  <a:xfrm>
                    <a:off x="767227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Oval 76"/>
                  <p:cNvSpPr/>
                  <p:nvPr/>
                </p:nvSpPr>
                <p:spPr>
                  <a:xfrm>
                    <a:off x="7783728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" name="Oval 77"/>
                  <p:cNvSpPr/>
                  <p:nvPr/>
                </p:nvSpPr>
                <p:spPr>
                  <a:xfrm>
                    <a:off x="7895184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" name="Oval 78"/>
                  <p:cNvSpPr/>
                  <p:nvPr/>
                </p:nvSpPr>
                <p:spPr>
                  <a:xfrm>
                    <a:off x="8006640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Oval 79"/>
                  <p:cNvSpPr/>
                  <p:nvPr/>
                </p:nvSpPr>
                <p:spPr>
                  <a:xfrm>
                    <a:off x="8118096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" name="Oval 80"/>
                  <p:cNvSpPr/>
                  <p:nvPr/>
                </p:nvSpPr>
                <p:spPr>
                  <a:xfrm>
                    <a:off x="8229552" y="3087720"/>
                    <a:ext cx="152400" cy="152400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194" name="Group 193"/>
            <p:cNvGrpSpPr/>
            <p:nvPr/>
          </p:nvGrpSpPr>
          <p:grpSpPr>
            <a:xfrm>
              <a:off x="3499223" y="4050905"/>
              <a:ext cx="702237" cy="1017142"/>
              <a:chOff x="2988235" y="3793917"/>
              <a:chExt cx="702237" cy="1017142"/>
            </a:xfrm>
          </p:grpSpPr>
          <p:sp>
            <p:nvSpPr>
              <p:cNvPr id="195" name="Rectangle 194"/>
              <p:cNvSpPr/>
              <p:nvPr/>
            </p:nvSpPr>
            <p:spPr>
              <a:xfrm flipH="1">
                <a:off x="3607130" y="3793917"/>
                <a:ext cx="83342" cy="389611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2988236" y="4006083"/>
                <a:ext cx="597647" cy="87799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2988235" y="4095730"/>
                <a:ext cx="76798" cy="715329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74561E-6 L -0.23959 -0.00394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00" y="-2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0"/>
      <p:bldP spid="192" grpId="0"/>
      <p:bldP spid="19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1282</TotalTime>
  <Words>811</Words>
  <Application>Microsoft Macintosh PowerPoint</Application>
  <PresentationFormat>On-screen Show (4:3)</PresentationFormat>
  <Paragraphs>199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Flow</vt:lpstr>
      <vt:lpstr>Equation</vt:lpstr>
      <vt:lpstr>How To Measure Acceleration</vt:lpstr>
      <vt:lpstr>How does that tube thing work?</vt:lpstr>
      <vt:lpstr>A clue to what it measures</vt:lpstr>
      <vt:lpstr>Are you correct?</vt:lpstr>
      <vt:lpstr>A Simple Confirmation of what that device tells you</vt:lpstr>
      <vt:lpstr>Are you correct?</vt:lpstr>
      <vt:lpstr>A more correct name than “Accelerometer”</vt:lpstr>
      <vt:lpstr>Easy example:</vt:lpstr>
      <vt:lpstr>Example (continued)</vt:lpstr>
      <vt:lpstr>Are you correct?</vt:lpstr>
      <vt:lpstr>Find the acceleration!</vt:lpstr>
      <vt:lpstr>Find the acceleration!</vt:lpstr>
      <vt:lpstr>Find the acceleration!</vt:lpstr>
      <vt:lpstr>Find the acceleration!</vt:lpstr>
      <vt:lpstr>Bonus!</vt:lpstr>
      <vt:lpstr>Tougher example</vt:lpstr>
      <vt:lpstr>Are you correct?</vt:lpstr>
      <vt:lpstr>Are you correct?</vt:lpstr>
      <vt:lpstr>OMG example</vt:lpstr>
      <vt:lpstr>Frame of Reference Check</vt:lpstr>
      <vt:lpstr>Are you correct?</vt:lpstr>
      <vt:lpstr>Are you correct?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Acceleration</dc:title>
  <dc:creator>Gabriel de la Paz</dc:creator>
  <cp:lastModifiedBy>Gabriel DelaPaz</cp:lastModifiedBy>
  <cp:revision>76</cp:revision>
  <dcterms:created xsi:type="dcterms:W3CDTF">2015-04-22T01:16:32Z</dcterms:created>
  <dcterms:modified xsi:type="dcterms:W3CDTF">2016-10-05T01:14:05Z</dcterms:modified>
</cp:coreProperties>
</file>